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80" r:id="rId3"/>
    <p:sldId id="257" r:id="rId4"/>
    <p:sldId id="258" r:id="rId5"/>
    <p:sldId id="259" r:id="rId6"/>
    <p:sldId id="277" r:id="rId7"/>
    <p:sldId id="274" r:id="rId8"/>
    <p:sldId id="256" r:id="rId9"/>
    <p:sldId id="279" r:id="rId10"/>
    <p:sldId id="261" r:id="rId11"/>
    <p:sldId id="273" r:id="rId12"/>
    <p:sldId id="270" r:id="rId13"/>
    <p:sldId id="282" r:id="rId14"/>
    <p:sldId id="281" r:id="rId15"/>
    <p:sldId id="284" r:id="rId16"/>
    <p:sldId id="283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563"/>
    <a:srgbClr val="7030A0"/>
    <a:srgbClr val="2E00B0"/>
    <a:srgbClr val="AA066F"/>
    <a:srgbClr val="FB1324"/>
    <a:srgbClr val="04AC14"/>
    <a:srgbClr val="F618E6"/>
    <a:srgbClr val="2300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4DC6D7-3FE1-45D5-A233-8839F569A008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E7538-A02E-4BCE-8866-8D5B87AB8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EC55D1-D770-4070-9DDC-9134C719C8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6FA8-1657-4D14-9A4A-DA0824F94EE3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74A9-6458-4C08-B590-64638C096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1EB5-5102-4849-A1FA-F24C9BBCB05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4C7E-DEB9-46CA-82B1-FF9F4666D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53FE-83DD-4AEC-868D-322BADCF69B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4992-8050-4B47-AA1D-A962802D7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87D0-86AF-4090-B984-064246759762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AAB0-AE56-436F-B565-D03872F0B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46E2-ABBB-4C94-82E6-156AB3DB71C3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8325-4177-4B0D-846A-6037F349D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79FD-EE92-4AF5-95D2-2381E0841258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E647-B1F5-4910-94AB-98BC614E2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2219-BD49-468E-BD8B-3C9EA8332354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C6DD-C7CB-4A25-91B1-EFFF21A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F5E5-97DA-412C-92A3-EBE1C682262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5DA1-0E1B-4111-A8E0-62D4AE546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DAC8-18FE-4324-9515-856DB01B0242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5F26-DEAA-4FB6-83BE-3A1DB9E81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CF53-852E-4A51-AB56-44D96B2474CC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4FDC-FBC2-470C-9D7B-2C48003CB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6D5F-7673-4DD1-8802-603185A7C4CC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DB9B-1E03-40AE-B65F-72931E0E2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7351-641A-467B-9059-AB97316FC1B3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9501-46A9-40FA-8C12-F4D297A5D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5EAC24-84B8-4B71-8335-B5D332D2C479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18A10-C6DD-4AB8-A298-B7EEA399B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emf"/><Relationship Id="rId9" Type="http://schemas.openxmlformats.org/officeDocument/2006/relationships/image" Target="../media/image12.jpeg"/><Relationship Id="rId1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3600400" cy="1470025"/>
          </a:xfrm>
        </p:spPr>
        <p:txBody>
          <a:bodyPr/>
          <a:lstStyle/>
          <a:p>
            <a:r>
              <a:rPr lang="uk-UA" sz="5400" b="1" dirty="0" smtClean="0">
                <a:solidFill>
                  <a:srgbClr val="970563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uk-UA" sz="5400" b="1" dirty="0" smtClean="0">
                <a:solidFill>
                  <a:srgbClr val="9705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970563"/>
                </a:solidFill>
                <a:latin typeface="Times New Roman" pitchFamily="18" charset="0"/>
                <a:cs typeface="Times New Roman" pitchFamily="18" charset="0"/>
              </a:rPr>
              <a:t>у 5 класі</a:t>
            </a:r>
            <a:endParaRPr lang="ru-RU" sz="5400" b="1" dirty="0">
              <a:solidFill>
                <a:srgbClr val="9705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6192688" cy="1512168"/>
          </a:xfrm>
        </p:spPr>
        <p:txBody>
          <a:bodyPr/>
          <a:lstStyle/>
          <a:p>
            <a:r>
              <a:rPr lang="uk-UA" dirty="0" smtClean="0"/>
              <a:t>Презентацію підготувала вчитель вищої категорії, старший вчитель </a:t>
            </a:r>
            <a:r>
              <a:rPr lang="uk-UA" dirty="0" err="1" smtClean="0"/>
              <a:t>Лазоренко</a:t>
            </a:r>
            <a:r>
              <a:rPr lang="uk-UA" dirty="0" smtClean="0"/>
              <a:t> Т.І.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386239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468313" y="4365104"/>
            <a:ext cx="8218487" cy="20880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 smtClean="0">
                <a:solidFill>
                  <a:srgbClr val="FB1324"/>
                </a:solidFill>
                <a:latin typeface="Constantia" pitchFamily="18" charset="0"/>
              </a:rPr>
              <a:t> </a:t>
            </a:r>
            <a:endParaRPr lang="ru-RU" sz="2400" dirty="0" smtClean="0">
              <a:latin typeface="Constantia" pitchFamily="18" charset="0"/>
            </a:endParaRPr>
          </a:p>
        </p:txBody>
      </p:sp>
      <p:cxnSp>
        <p:nvCxnSpPr>
          <p:cNvPr id="5121" name="AutoShape 1"/>
          <p:cNvCxnSpPr>
            <a:cxnSpLocks noChangeShapeType="1"/>
            <a:endCxn id="10" idx="0"/>
          </p:cNvCxnSpPr>
          <p:nvPr/>
        </p:nvCxnSpPr>
        <p:spPr bwMode="auto">
          <a:xfrm flipH="1">
            <a:off x="1295636" y="764704"/>
            <a:ext cx="2844316" cy="1584176"/>
          </a:xfrm>
          <a:prstGeom prst="straightConnector1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5122" name="AutoShape 2"/>
          <p:cNvCxnSpPr>
            <a:cxnSpLocks noChangeShapeType="1"/>
          </p:cNvCxnSpPr>
          <p:nvPr/>
        </p:nvCxnSpPr>
        <p:spPr bwMode="auto">
          <a:xfrm flipH="1">
            <a:off x="2699794" y="836712"/>
            <a:ext cx="1440158" cy="152973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5123" name="AutoShape 3"/>
          <p:cNvCxnSpPr>
            <a:cxnSpLocks noChangeShapeType="1"/>
            <a:endCxn id="12" idx="0"/>
          </p:cNvCxnSpPr>
          <p:nvPr/>
        </p:nvCxnSpPr>
        <p:spPr bwMode="auto">
          <a:xfrm>
            <a:off x="4139952" y="764704"/>
            <a:ext cx="72008" cy="1584176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5124" name="AutoShape 4"/>
          <p:cNvCxnSpPr>
            <a:cxnSpLocks noChangeShapeType="1"/>
            <a:endCxn id="13" idx="0"/>
          </p:cNvCxnSpPr>
          <p:nvPr/>
        </p:nvCxnSpPr>
        <p:spPr bwMode="auto">
          <a:xfrm>
            <a:off x="4139952" y="764704"/>
            <a:ext cx="1620180" cy="158417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125" name="AutoShape 5"/>
          <p:cNvCxnSpPr>
            <a:cxnSpLocks noChangeShapeType="1"/>
          </p:cNvCxnSpPr>
          <p:nvPr/>
        </p:nvCxnSpPr>
        <p:spPr bwMode="auto">
          <a:xfrm>
            <a:off x="4211960" y="836712"/>
            <a:ext cx="3312368" cy="1512168"/>
          </a:xfrm>
          <a:prstGeom prst="straightConnector1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</p:cxnSp>
      <p:pic>
        <p:nvPicPr>
          <p:cNvPr id="10" name="Рисунок 9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2348880"/>
            <a:ext cx="1368152" cy="8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1720" y="2348880"/>
            <a:ext cx="1368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91880" y="2348880"/>
            <a:ext cx="1440160" cy="73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056" y="2348880"/>
            <a:ext cx="1368152" cy="73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2348880"/>
            <a:ext cx="1440160" cy="73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6" name="AutoShape 6"/>
          <p:cNvCxnSpPr>
            <a:cxnSpLocks noChangeShapeType="1"/>
          </p:cNvCxnSpPr>
          <p:nvPr/>
        </p:nvCxnSpPr>
        <p:spPr bwMode="auto">
          <a:xfrm flipH="1">
            <a:off x="611560" y="3140968"/>
            <a:ext cx="400050" cy="485775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27" name="AutoShape 7"/>
          <p:cNvCxnSpPr>
            <a:cxnSpLocks noChangeShapeType="1"/>
          </p:cNvCxnSpPr>
          <p:nvPr/>
        </p:nvCxnSpPr>
        <p:spPr bwMode="auto">
          <a:xfrm>
            <a:off x="1187624" y="3140968"/>
            <a:ext cx="0" cy="533400"/>
          </a:xfrm>
          <a:prstGeom prst="straightConnector1">
            <a:avLst/>
          </a:prstGeom>
          <a:noFill/>
          <a:ln w="19050">
            <a:solidFill>
              <a:srgbClr val="31849B"/>
            </a:solidFill>
            <a:round/>
            <a:headEnd/>
            <a:tailEnd type="triangle" w="med" len="med"/>
          </a:ln>
        </p:spPr>
      </p:cxnSp>
      <p:cxnSp>
        <p:nvCxnSpPr>
          <p:cNvPr id="5128" name="AutoShape 8"/>
          <p:cNvCxnSpPr>
            <a:cxnSpLocks noChangeShapeType="1"/>
          </p:cNvCxnSpPr>
          <p:nvPr/>
        </p:nvCxnSpPr>
        <p:spPr bwMode="auto">
          <a:xfrm>
            <a:off x="1475656" y="3140968"/>
            <a:ext cx="323850" cy="485775"/>
          </a:xfrm>
          <a:prstGeom prst="straightConnector1">
            <a:avLst/>
          </a:prstGeom>
          <a:noFill/>
          <a:ln w="19050">
            <a:solidFill>
              <a:srgbClr val="FD00FD"/>
            </a:solidFill>
            <a:round/>
            <a:headEnd/>
            <a:tailEnd type="triangle" w="med" len="med"/>
          </a:ln>
        </p:spPr>
      </p:cxn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 flipH="1">
            <a:off x="2123728" y="3140968"/>
            <a:ext cx="400050" cy="504825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0" name="AutoShape 10"/>
          <p:cNvCxnSpPr>
            <a:cxnSpLocks noChangeShapeType="1"/>
          </p:cNvCxnSpPr>
          <p:nvPr/>
        </p:nvCxnSpPr>
        <p:spPr bwMode="auto">
          <a:xfrm flipH="1">
            <a:off x="3635896" y="3068960"/>
            <a:ext cx="400050" cy="504825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1" name="AutoShape 11"/>
          <p:cNvCxnSpPr>
            <a:cxnSpLocks noChangeShapeType="1"/>
          </p:cNvCxnSpPr>
          <p:nvPr/>
        </p:nvCxnSpPr>
        <p:spPr bwMode="auto">
          <a:xfrm flipH="1">
            <a:off x="5148064" y="3068960"/>
            <a:ext cx="400050" cy="504825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2" name="AutoShape 12"/>
          <p:cNvCxnSpPr>
            <a:cxnSpLocks noChangeShapeType="1"/>
          </p:cNvCxnSpPr>
          <p:nvPr/>
        </p:nvCxnSpPr>
        <p:spPr bwMode="auto">
          <a:xfrm flipH="1">
            <a:off x="6876256" y="3068960"/>
            <a:ext cx="400050" cy="504825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3" name="AutoShape 13"/>
          <p:cNvCxnSpPr>
            <a:cxnSpLocks noChangeShapeType="1"/>
          </p:cNvCxnSpPr>
          <p:nvPr/>
        </p:nvCxnSpPr>
        <p:spPr bwMode="auto">
          <a:xfrm>
            <a:off x="2771800" y="3140968"/>
            <a:ext cx="0" cy="504825"/>
          </a:xfrm>
          <a:prstGeom prst="straightConnector1">
            <a:avLst/>
          </a:prstGeom>
          <a:noFill/>
          <a:ln w="19050">
            <a:solidFill>
              <a:srgbClr val="31849B"/>
            </a:solidFill>
            <a:round/>
            <a:headEnd/>
            <a:tailEnd type="triangle" w="med" len="med"/>
          </a:ln>
        </p:spPr>
      </p:cxnSp>
      <p:cxnSp>
        <p:nvCxnSpPr>
          <p:cNvPr id="5134" name="AutoShape 14"/>
          <p:cNvCxnSpPr>
            <a:cxnSpLocks noChangeShapeType="1"/>
          </p:cNvCxnSpPr>
          <p:nvPr/>
        </p:nvCxnSpPr>
        <p:spPr bwMode="auto">
          <a:xfrm>
            <a:off x="4211960" y="3068960"/>
            <a:ext cx="0" cy="504825"/>
          </a:xfrm>
          <a:prstGeom prst="straightConnector1">
            <a:avLst/>
          </a:prstGeom>
          <a:noFill/>
          <a:ln w="19050">
            <a:solidFill>
              <a:srgbClr val="31849B"/>
            </a:solidFill>
            <a:round/>
            <a:headEnd/>
            <a:tailEnd type="triangle" w="med" len="med"/>
          </a:ln>
        </p:spPr>
      </p:cxnSp>
      <p:cxnSp>
        <p:nvCxnSpPr>
          <p:cNvPr id="5135" name="AutoShape 15"/>
          <p:cNvCxnSpPr>
            <a:cxnSpLocks noChangeShapeType="1"/>
          </p:cNvCxnSpPr>
          <p:nvPr/>
        </p:nvCxnSpPr>
        <p:spPr bwMode="auto">
          <a:xfrm>
            <a:off x="5724128" y="3068960"/>
            <a:ext cx="0" cy="504825"/>
          </a:xfrm>
          <a:prstGeom prst="straightConnector1">
            <a:avLst/>
          </a:prstGeom>
          <a:noFill/>
          <a:ln w="19050">
            <a:solidFill>
              <a:srgbClr val="31849B"/>
            </a:solidFill>
            <a:round/>
            <a:headEnd/>
            <a:tailEnd type="triangle" w="med" len="med"/>
          </a:ln>
        </p:spPr>
      </p:cxnSp>
      <p:cxnSp>
        <p:nvCxnSpPr>
          <p:cNvPr id="5136" name="AutoShape 16"/>
          <p:cNvCxnSpPr>
            <a:cxnSpLocks noChangeShapeType="1"/>
          </p:cNvCxnSpPr>
          <p:nvPr/>
        </p:nvCxnSpPr>
        <p:spPr bwMode="auto">
          <a:xfrm>
            <a:off x="7452320" y="3068960"/>
            <a:ext cx="0" cy="504825"/>
          </a:xfrm>
          <a:prstGeom prst="straightConnector1">
            <a:avLst/>
          </a:prstGeom>
          <a:noFill/>
          <a:ln w="19050">
            <a:solidFill>
              <a:srgbClr val="31849B"/>
            </a:solidFill>
            <a:round/>
            <a:headEnd/>
            <a:tailEnd type="triangle" w="med" len="med"/>
          </a:ln>
        </p:spPr>
      </p:cxnSp>
      <p:cxnSp>
        <p:nvCxnSpPr>
          <p:cNvPr id="5137" name="AutoShape 17"/>
          <p:cNvCxnSpPr>
            <a:cxnSpLocks noChangeShapeType="1"/>
          </p:cNvCxnSpPr>
          <p:nvPr/>
        </p:nvCxnSpPr>
        <p:spPr bwMode="auto">
          <a:xfrm>
            <a:off x="2987824" y="3140968"/>
            <a:ext cx="438150" cy="485775"/>
          </a:xfrm>
          <a:prstGeom prst="straightConnector1">
            <a:avLst/>
          </a:prstGeom>
          <a:noFill/>
          <a:ln w="19050">
            <a:solidFill>
              <a:srgbClr val="FD00FD"/>
            </a:solidFill>
            <a:round/>
            <a:headEnd/>
            <a:tailEnd type="triangle" w="med" len="med"/>
          </a:ln>
        </p:spPr>
      </p:cxnSp>
      <p:cxnSp>
        <p:nvCxnSpPr>
          <p:cNvPr id="5138" name="AutoShape 18"/>
          <p:cNvCxnSpPr>
            <a:cxnSpLocks noChangeShapeType="1"/>
          </p:cNvCxnSpPr>
          <p:nvPr/>
        </p:nvCxnSpPr>
        <p:spPr bwMode="auto">
          <a:xfrm>
            <a:off x="7668344" y="3068960"/>
            <a:ext cx="438150" cy="485775"/>
          </a:xfrm>
          <a:prstGeom prst="straightConnector1">
            <a:avLst/>
          </a:prstGeom>
          <a:noFill/>
          <a:ln w="19050">
            <a:solidFill>
              <a:srgbClr val="FD00FD"/>
            </a:solidFill>
            <a:round/>
            <a:headEnd/>
            <a:tailEnd type="triangle" w="med" len="med"/>
          </a:ln>
        </p:spPr>
      </p:cxnSp>
      <p:cxnSp>
        <p:nvCxnSpPr>
          <p:cNvPr id="5139" name="AutoShape 19"/>
          <p:cNvCxnSpPr>
            <a:cxnSpLocks noChangeShapeType="1"/>
          </p:cNvCxnSpPr>
          <p:nvPr/>
        </p:nvCxnSpPr>
        <p:spPr bwMode="auto">
          <a:xfrm>
            <a:off x="5940152" y="3068960"/>
            <a:ext cx="438150" cy="485775"/>
          </a:xfrm>
          <a:prstGeom prst="straightConnector1">
            <a:avLst/>
          </a:prstGeom>
          <a:noFill/>
          <a:ln w="19050">
            <a:solidFill>
              <a:srgbClr val="FD00FD"/>
            </a:solidFill>
            <a:round/>
            <a:headEnd/>
            <a:tailEnd type="triangle" w="med" len="med"/>
          </a:ln>
        </p:spPr>
      </p:cxnSp>
      <p:cxnSp>
        <p:nvCxnSpPr>
          <p:cNvPr id="5140" name="AutoShape 20"/>
          <p:cNvCxnSpPr>
            <a:cxnSpLocks noChangeShapeType="1"/>
          </p:cNvCxnSpPr>
          <p:nvPr/>
        </p:nvCxnSpPr>
        <p:spPr bwMode="auto">
          <a:xfrm>
            <a:off x="4499992" y="3068960"/>
            <a:ext cx="438150" cy="485775"/>
          </a:xfrm>
          <a:prstGeom prst="straightConnector1">
            <a:avLst/>
          </a:prstGeom>
          <a:noFill/>
          <a:ln w="19050">
            <a:solidFill>
              <a:srgbClr val="FD00FD"/>
            </a:solidFill>
            <a:round/>
            <a:headEnd/>
            <a:tailEnd type="triangle" w="med" len="med"/>
          </a:ln>
        </p:spPr>
      </p:cxn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971600" y="3284984"/>
            <a:ext cx="756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способів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спосіб. Є 5 конвертів. Отже ми можемо вибрати один конверт п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ятьма способами.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конвертів додаються 3 марки. Отже, марку ми можемо вибрати трьома способами.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підійшли до важливого правила комбінаторики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правила добутку.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нам треба обрати і конверт, і марку то помножимо 5 на 3.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Отримаємо 15 способів вибору одного конверта та однієї марки.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2E00B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Задача 2.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>
                <a:solidFill>
                  <a:srgbClr val="2E00B0"/>
                </a:solidFill>
              </a:rPr>
              <a:t>На сніданок </a:t>
            </a:r>
            <a:r>
              <a:rPr lang="uk-UA" b="1" dirty="0" smtClean="0">
                <a:solidFill>
                  <a:srgbClr val="2E00B0"/>
                </a:solidFill>
              </a:rPr>
              <a:t>Віні </a:t>
            </a:r>
            <a:r>
              <a:rPr lang="uk-UA" b="1" dirty="0" smtClean="0">
                <a:solidFill>
                  <a:srgbClr val="2E00B0"/>
                </a:solidFill>
              </a:rPr>
              <a:t>Пух може вибрати булочку, бутерброд, пряник або кекс, а запити їх він може кавою, соком або кефіром. Зі скількох варіантів сніданку </a:t>
            </a:r>
            <a:r>
              <a:rPr lang="uk-UA" b="1" dirty="0" smtClean="0">
                <a:solidFill>
                  <a:srgbClr val="2E00B0"/>
                </a:solidFill>
              </a:rPr>
              <a:t>Віні </a:t>
            </a:r>
            <a:r>
              <a:rPr lang="uk-UA" b="1" dirty="0" smtClean="0">
                <a:solidFill>
                  <a:srgbClr val="2E00B0"/>
                </a:solidFill>
              </a:rPr>
              <a:t>Пух може вибрати?</a:t>
            </a:r>
            <a:endParaRPr lang="ru-RU" b="1" dirty="0" smtClean="0">
              <a:solidFill>
                <a:srgbClr val="2E00B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7" y="476672"/>
          <a:ext cx="8064896" cy="4888951"/>
        </p:xfrm>
        <a:graphic>
          <a:graphicData uri="http://schemas.openxmlformats.org/drawingml/2006/table">
            <a:tbl>
              <a:tblPr/>
              <a:tblGrid>
                <a:gridCol w="714550"/>
                <a:gridCol w="1919447"/>
                <a:gridCol w="1732340"/>
                <a:gridCol w="1627496"/>
                <a:gridCol w="2071063"/>
              </a:tblGrid>
              <a:tr h="57517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Бублик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Бутерброд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Пряник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Кекс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9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Кофе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4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Сік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51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Кефір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62" marR="6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2525" cy="600075"/>
          </a:xfrm>
          <a:prstGeom prst="rect">
            <a:avLst/>
          </a:prstGeom>
          <a:noFill/>
        </p:spPr>
      </p:pic>
      <p:pic>
        <p:nvPicPr>
          <p:cNvPr id="2063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1075" cy="600075"/>
          </a:xfrm>
          <a:prstGeom prst="rect">
            <a:avLst/>
          </a:prstGeom>
          <a:noFill/>
        </p:spPr>
      </p:pic>
      <p:pic>
        <p:nvPicPr>
          <p:cNvPr id="2062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47750" cy="523875"/>
          </a:xfrm>
          <a:prstGeom prst="rect">
            <a:avLst/>
          </a:prstGeom>
          <a:noFill/>
        </p:spPr>
      </p:pic>
      <p:pic>
        <p:nvPicPr>
          <p:cNvPr id="2061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57300" cy="609600"/>
          </a:xfrm>
          <a:prstGeom prst="rect">
            <a:avLst/>
          </a:prstGeom>
          <a:noFill/>
        </p:spPr>
      </p:pic>
      <p:pic>
        <p:nvPicPr>
          <p:cNvPr id="2060" name="Picture 12" descr="стак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90525" cy="552450"/>
          </a:xfrm>
          <a:prstGeom prst="rect">
            <a:avLst/>
          </a:prstGeom>
          <a:noFill/>
        </p:spPr>
      </p:pic>
      <p:pic>
        <p:nvPicPr>
          <p:cNvPr id="2059" name="Рисунок 2" descr="бублик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28625" cy="409575"/>
          </a:xfrm>
          <a:prstGeom prst="rect">
            <a:avLst/>
          </a:prstGeom>
          <a:noFill/>
        </p:spPr>
      </p:pic>
      <p:pic>
        <p:nvPicPr>
          <p:cNvPr id="2058" name="Picture 10" descr="стак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90525" cy="552450"/>
          </a:xfrm>
          <a:prstGeom prst="rect">
            <a:avLst/>
          </a:prstGeom>
          <a:noFill/>
        </p:spPr>
      </p:pic>
      <p:pic>
        <p:nvPicPr>
          <p:cNvPr id="2057" name="Рисунок 8" descr="гамбур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533400" cy="438150"/>
          </a:xfrm>
          <a:prstGeom prst="rect">
            <a:avLst/>
          </a:prstGeom>
          <a:noFill/>
        </p:spPr>
      </p:pic>
      <p:pic>
        <p:nvPicPr>
          <p:cNvPr id="2056" name="Picture 8" descr="стак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90525" cy="552450"/>
          </a:xfrm>
          <a:prstGeom prst="rect">
            <a:avLst/>
          </a:prstGeom>
          <a:noFill/>
        </p:spPr>
      </p:pic>
      <p:pic>
        <p:nvPicPr>
          <p:cNvPr id="2055" name="Рисунок 9" descr="пряни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495300" cy="466725"/>
          </a:xfrm>
          <a:prstGeom prst="rect">
            <a:avLst/>
          </a:prstGeom>
          <a:noFill/>
        </p:spPr>
      </p:pic>
      <p:pic>
        <p:nvPicPr>
          <p:cNvPr id="2054" name="Рисунок 1" descr="стак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90525" cy="552450"/>
          </a:xfrm>
          <a:prstGeom prst="rect">
            <a:avLst/>
          </a:prstGeom>
          <a:noFill/>
        </p:spPr>
      </p:pic>
      <p:pic>
        <p:nvPicPr>
          <p:cNvPr id="2053" name="Рисунок 10" descr="кекс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666750" cy="419100"/>
          </a:xfrm>
          <a:prstGeom prst="rect">
            <a:avLst/>
          </a:prstGeom>
          <a:noFill/>
        </p:spPr>
      </p:pic>
      <p:pic>
        <p:nvPicPr>
          <p:cNvPr id="2052" name="Рисунок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400175" cy="990600"/>
          </a:xfrm>
          <a:prstGeom prst="rect">
            <a:avLst/>
          </a:prstGeom>
          <a:noFill/>
        </p:spPr>
      </p:pic>
      <p:pic>
        <p:nvPicPr>
          <p:cNvPr id="2051" name="Рисунок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57300" cy="704850"/>
          </a:xfrm>
          <a:prstGeom prst="rect">
            <a:avLst/>
          </a:prstGeom>
          <a:noFill/>
        </p:spPr>
      </p:pic>
      <p:pic>
        <p:nvPicPr>
          <p:cNvPr id="2050" name="Рисунок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09675" cy="828675"/>
          </a:xfrm>
          <a:prstGeom prst="rect">
            <a:avLst/>
          </a:prstGeom>
          <a:noFill/>
        </p:spPr>
      </p:pic>
      <p:pic>
        <p:nvPicPr>
          <p:cNvPr id="2049" name="Рисунок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409700" cy="904875"/>
          </a:xfrm>
          <a:prstGeom prst="rect">
            <a:avLst/>
          </a:prstGeom>
          <a:noFill/>
        </p:spPr>
      </p:pic>
      <p:pic>
        <p:nvPicPr>
          <p:cNvPr id="21" name="Рисунок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1152525" cy="6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981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1047750" cy="52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12776"/>
            <a:ext cx="1257300" cy="6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Documents and Settings\Admin\Мои документы\Мои рисунки\стакан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708920"/>
            <a:ext cx="390525" cy="56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Documents and Settings\Admin\Мои документы\Мои рисунки\стакан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780928"/>
            <a:ext cx="390525" cy="5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:\Documents and Settings\Admin\Мои документы\Мои рисунки\стакан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780928"/>
            <a:ext cx="390525" cy="5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D:\Documents and Settings\Admin\Мои документы\Мои рисунки\стакан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780928"/>
            <a:ext cx="390525" cy="5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D:\Documents and Settings\Admin\Мои документы\Мои рисунки\бублик 1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7744" y="2780928"/>
            <a:ext cx="4322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D:\Documents and Settings\Admin\Мои документы\Мои рисунки\гамбургер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780928"/>
            <a:ext cx="533400" cy="43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D:\Documents and Settings\Admin\Мои документы\Мои рисунки\пряник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852936"/>
            <a:ext cx="495300" cy="46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D:\Documents and Settings\Admin\Мои документы\Мои рисунки\кекс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2852936"/>
            <a:ext cx="666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D:\Documents and Settings\Admin\Мои документы\Мои рисунки\кекс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4221088"/>
            <a:ext cx="666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3933056"/>
            <a:ext cx="1407042" cy="90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3789040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3933056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064" y="3861048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411760" y="5561166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Відповідь: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Віні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Пух може вибрати 12 варіантів сніданку.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645024"/>
            <a:ext cx="10595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717032"/>
            <a:ext cx="11315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645024"/>
            <a:ext cx="12035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717032"/>
            <a:ext cx="113156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539552" y="620107"/>
            <a:ext cx="7254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4.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Кролик приніс Ослику на День народження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чотири червоних та два зелених яблука. Ослик з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їв одразу три яблука. Якого кольору могли бути ці яблука?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AA066F"/>
              </a:solidFill>
              <a:effectLst/>
              <a:latin typeface="Arial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789040"/>
            <a:ext cx="117499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717032"/>
            <a:ext cx="12470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51920" y="404664"/>
            <a:ext cx="50760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язок. Застосуємо метод перебору.</a:t>
            </a:r>
          </a:p>
          <a:p>
            <a:pPr indent="450850"/>
            <a:r>
              <a:rPr lang="uk-UA" sz="2400" b="1" dirty="0" smtClean="0">
                <a:solidFill>
                  <a:srgbClr val="AA066F"/>
                </a:solidFill>
                <a:latin typeface="Times New Roman" pitchFamily="18" charset="0"/>
                <a:cs typeface="Times New Roman" pitchFamily="18" charset="0"/>
              </a:rPr>
              <a:t>З чотирьох червоних і двох зелених яблук Ослик міг з’їсти</a:t>
            </a:r>
            <a:r>
              <a:rPr lang="uk-UA" sz="2400" b="1" dirty="0" smtClean="0">
                <a:solidFill>
                  <a:srgbClr val="AA066F"/>
                </a:solidFill>
                <a:latin typeface="Times New Roman" pitchFamily="18" charset="0"/>
                <a:cs typeface="Times New Roman" pitchFamily="18" charset="0"/>
              </a:rPr>
              <a:t>:                                  </a:t>
            </a:r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uk-UA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endParaRPr lang="ru-RU" sz="2400" b="1" dirty="0" smtClean="0">
              <a:solidFill>
                <a:srgbClr val="AA066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AA066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484784"/>
            <a:ext cx="10595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484784"/>
            <a:ext cx="10595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484784"/>
            <a:ext cx="10595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93096"/>
            <a:ext cx="10595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780928"/>
            <a:ext cx="10595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852936"/>
            <a:ext cx="10595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924944"/>
            <a:ext cx="117499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437112"/>
            <a:ext cx="117499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365104"/>
            <a:ext cx="117499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3722" y="2060848"/>
            <a:ext cx="28771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</a:t>
            </a:r>
            <a:r>
              <a:rPr lang="ru-RU" sz="20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червоних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яблука</a:t>
            </a:r>
            <a:endParaRPr lang="ru-RU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3356992"/>
            <a:ext cx="46717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червоних і одне зелене яблуко</a:t>
            </a:r>
            <a:endParaRPr lang="uk-UA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4941168"/>
            <a:ext cx="46524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Одне червоне і два зелених яблука</a:t>
            </a:r>
            <a:endParaRPr lang="ru-RU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AA066F"/>
                </a:solidFill>
              </a:rPr>
              <a:t>Задача 5.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b="1" dirty="0" smtClean="0">
                <a:solidFill>
                  <a:srgbClr val="2E00B0"/>
                </a:solidFill>
              </a:rPr>
              <a:t>У магазині "Світ чаю" продаються 5 чашок різного кольору, 3 блюдця різного кольору і 4 різних чайних ложки. П’ятачок вирішив подарувати Ослику </a:t>
            </a:r>
            <a:r>
              <a:rPr lang="uk-UA" sz="2800" b="1" dirty="0" err="1" smtClean="0">
                <a:solidFill>
                  <a:srgbClr val="2E00B0"/>
                </a:solidFill>
              </a:rPr>
              <a:t>Іа</a:t>
            </a:r>
            <a:r>
              <a:rPr lang="uk-UA" sz="2800" b="1" dirty="0" smtClean="0">
                <a:solidFill>
                  <a:srgbClr val="2E00B0"/>
                </a:solidFill>
              </a:rPr>
              <a:t> на День народження комплект із однієї чашки, одного блюдця і однієї ложки. Скількома способами він може це зробити?</a:t>
            </a:r>
            <a:r>
              <a:rPr lang="ru-RU" sz="2800" b="1" dirty="0" smtClean="0">
                <a:solidFill>
                  <a:srgbClr val="2E00B0"/>
                </a:solidFill>
              </a:rPr>
              <a:t/>
            </a:r>
            <a:br>
              <a:rPr lang="ru-RU" sz="2800" b="1" dirty="0" smtClean="0">
                <a:solidFill>
                  <a:srgbClr val="2E00B0"/>
                </a:solidFill>
              </a:rPr>
            </a:br>
            <a:r>
              <a:rPr lang="ru-RU" sz="2800" b="1" dirty="0" smtClean="0">
                <a:solidFill>
                  <a:srgbClr val="2E00B0"/>
                </a:solidFill>
              </a:rPr>
              <a:t/>
            </a:r>
            <a:br>
              <a:rPr lang="ru-RU" sz="2800" b="1" dirty="0" smtClean="0">
                <a:solidFill>
                  <a:srgbClr val="2E00B0"/>
                </a:solidFill>
              </a:rPr>
            </a:br>
            <a:endParaRPr lang="ru-RU" sz="2800" b="1" dirty="0">
              <a:solidFill>
                <a:srgbClr val="2E00B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77072"/>
            <a:ext cx="7408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solidFill>
                  <a:srgbClr val="2E00B0"/>
                </a:solidFill>
              </a:rPr>
              <a:t>Розв’язок. Чашку можна вибрати 5 способами, </a:t>
            </a:r>
            <a:endParaRPr lang="uk-UA" sz="2400" b="1" dirty="0" smtClean="0">
              <a:solidFill>
                <a:srgbClr val="2E00B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2E00B0"/>
                </a:solidFill>
              </a:rPr>
              <a:t>блюдце </a:t>
            </a:r>
            <a:r>
              <a:rPr lang="uk-UA" sz="2400" b="1" dirty="0" smtClean="0">
                <a:solidFill>
                  <a:srgbClr val="2E00B0"/>
                </a:solidFill>
              </a:rPr>
              <a:t>– 3 і ложку – 4 способами. </a:t>
            </a:r>
            <a:endParaRPr lang="uk-UA" sz="2400" b="1" dirty="0" smtClean="0">
              <a:solidFill>
                <a:srgbClr val="2E00B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2E00B0"/>
                </a:solidFill>
              </a:rPr>
              <a:t>Отже</a:t>
            </a:r>
            <a:r>
              <a:rPr lang="uk-UA" sz="2400" b="1" dirty="0" smtClean="0">
                <a:solidFill>
                  <a:srgbClr val="2E00B0"/>
                </a:solidFill>
              </a:rPr>
              <a:t>, всього: 5•3•4 = 60 способів.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218258"/>
          </a:xfrm>
        </p:spPr>
        <p:txBody>
          <a:bodyPr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Задача 6.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b="1" dirty="0" smtClean="0">
                <a:solidFill>
                  <a:srgbClr val="2E00B0"/>
                </a:solidFill>
              </a:rPr>
              <a:t>Скількома способами можна розділити 5 цукерок між 3 дітьми так, щоб кожна дитина отримала хоча б по одній цукерці.</a:t>
            </a:r>
            <a:r>
              <a:rPr lang="ru-RU" sz="2400" b="1" dirty="0" smtClean="0">
                <a:solidFill>
                  <a:srgbClr val="2E00B0"/>
                </a:solidFill>
              </a:rPr>
              <a:t/>
            </a:r>
            <a:br>
              <a:rPr lang="ru-RU" sz="2400" b="1" dirty="0" smtClean="0">
                <a:solidFill>
                  <a:srgbClr val="2E00B0"/>
                </a:solidFill>
              </a:rPr>
            </a:br>
            <a:r>
              <a:rPr lang="uk-UA" sz="2400" b="1" dirty="0" smtClean="0">
                <a:solidFill>
                  <a:srgbClr val="2E00B0"/>
                </a:solidFill>
              </a:rPr>
              <a:t>Розв’язання. Складемо таблицю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827584" y="2996952"/>
          <a:ext cx="76900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512"/>
                <a:gridCol w="1922512"/>
                <a:gridCol w="1922512"/>
                <a:gridCol w="192251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СПОСОБИ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І дитина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ІІ дитина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ІІІ дитина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779912" y="5687090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Отже, всього 6 способів.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2E00B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727176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V</a:t>
            </a:r>
            <a:r>
              <a:rPr lang="uk-UA" b="1" dirty="0" smtClean="0">
                <a:solidFill>
                  <a:srgbClr val="7030A0"/>
                </a:solidFill>
              </a:rPr>
              <a:t>І. Домашнє завдання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2E00B0"/>
                </a:solidFill>
              </a:rPr>
              <a:t>Ст.. 109-110.№ 471,475,481.</a:t>
            </a:r>
            <a:r>
              <a:rPr lang="ru-RU" b="1" dirty="0" smtClean="0">
                <a:solidFill>
                  <a:srgbClr val="2E00B0"/>
                </a:solidFill>
              </a:rPr>
              <a:t/>
            </a:r>
            <a:br>
              <a:rPr lang="ru-RU" b="1" dirty="0" smtClean="0">
                <a:solidFill>
                  <a:srgbClr val="2E00B0"/>
                </a:solidFill>
              </a:rPr>
            </a:br>
            <a:r>
              <a:rPr lang="uk-UA" b="1" dirty="0" smtClean="0">
                <a:solidFill>
                  <a:srgbClr val="2E00B0"/>
                </a:solidFill>
              </a:rPr>
              <a:t>Скласти комбінаторну задачу</a:t>
            </a:r>
            <a:r>
              <a:rPr lang="ru-RU" b="1" dirty="0" smtClean="0">
                <a:solidFill>
                  <a:srgbClr val="2E00B0"/>
                </a:solidFill>
              </a:rPr>
              <a:t/>
            </a:r>
            <a:br>
              <a:rPr lang="ru-RU" b="1" dirty="0" smtClean="0">
                <a:solidFill>
                  <a:srgbClr val="2E00B0"/>
                </a:solidFill>
              </a:rPr>
            </a:br>
            <a:endParaRPr lang="ru-RU" b="1" dirty="0">
              <a:solidFill>
                <a:srgbClr val="2E00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604867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V</a:t>
            </a:r>
            <a:r>
              <a:rPr lang="uk-UA" b="1" dirty="0" smtClean="0">
                <a:solidFill>
                  <a:srgbClr val="7030A0"/>
                </a:solidFill>
              </a:rPr>
              <a:t>ІІ. Підведення підсумків.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1</a:t>
            </a:r>
            <a:r>
              <a:rPr lang="ru-RU" dirty="0" smtClean="0"/>
              <a:t>.</a:t>
            </a:r>
            <a:r>
              <a:rPr lang="uk-UA" sz="2400" b="1" dirty="0" smtClean="0"/>
              <a:t>З якими задачами сьогодні ми познайомилися на уроці?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2. </a:t>
            </a:r>
            <a:r>
              <a:rPr lang="uk-UA" sz="2400" b="1" dirty="0" smtClean="0"/>
              <a:t>Де зустрічаються такі задачі?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3. </a:t>
            </a:r>
            <a:r>
              <a:rPr lang="uk-UA" sz="2400" b="1" dirty="0" smtClean="0"/>
              <a:t>Якими способами розв’язуються комбінаторні задачі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4000" b="1" dirty="0" smtClean="0">
                <a:solidFill>
                  <a:srgbClr val="7030A0"/>
                </a:solidFill>
              </a:rPr>
              <a:t>Рефлексія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i="1" dirty="0" smtClean="0">
                <a:solidFill>
                  <a:srgbClr val="7030A0"/>
                </a:solidFill>
              </a:rPr>
              <a:t>Кожен учень отримує картку з незакінченим реченням і сам закінчує.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Сьогодні я дізнався про……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Було цікаво….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Було важко….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Тепер я можу…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Я навчився (навчилася)…..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Мене здивувало…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Мені захотілося…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 txBox="1">
            <a:spLocks/>
          </p:cNvSpPr>
          <p:nvPr/>
        </p:nvSpPr>
        <p:spPr bwMode="auto">
          <a:xfrm>
            <a:off x="755650" y="620713"/>
            <a:ext cx="77771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208912" cy="583264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AA066F"/>
                </a:solidFill>
              </a:rPr>
              <a:t>Усі сідайте тихо, діти.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Домовляймось – не шуміти,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Руку гарно підіймати,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На уроці не дрімати,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А знання мерщій хапати –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Щоб не було нам мороки.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Всі готові до уроку?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Тож, гаразд. Часу не гаймо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І урок наш починаймо.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Будемо старанно працювати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r>
              <a:rPr lang="uk-UA" sz="2800" b="1" dirty="0" smtClean="0">
                <a:solidFill>
                  <a:srgbClr val="AA066F"/>
                </a:solidFill>
              </a:rPr>
              <a:t>Щоб математику </a:t>
            </a:r>
            <a:r>
              <a:rPr lang="uk-UA" sz="2800" b="1" dirty="0" smtClean="0">
                <a:solidFill>
                  <a:srgbClr val="AA066F"/>
                </a:solidFill>
              </a:rPr>
              <a:t>добре </a:t>
            </a:r>
            <a:r>
              <a:rPr lang="uk-UA" sz="2800" b="1" dirty="0" smtClean="0">
                <a:solidFill>
                  <a:srgbClr val="AA066F"/>
                </a:solidFill>
              </a:rPr>
              <a:t>знати!</a:t>
            </a:r>
            <a:endParaRPr lang="ru-RU" sz="2800" b="1" dirty="0" smtClean="0">
              <a:solidFill>
                <a:srgbClr val="AA066F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684213" y="1052513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</a:rPr>
              <a:t>   </a:t>
            </a:r>
          </a:p>
        </p:txBody>
      </p:sp>
      <p:sp>
        <p:nvSpPr>
          <p:cNvPr id="27651" name="Rectangle 4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8229600" cy="51117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B1324"/>
                </a:solidFill>
                <a:latin typeface="Constantia" pitchFamily="18" charset="0"/>
              </a:rPr>
              <a:t> </a:t>
            </a:r>
            <a:endParaRPr lang="uk-UA" altLang="ru-RU" sz="1800" dirty="0" smtClean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955465"/>
            <a:ext cx="77768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Перевірка домашнього завдання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2E00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Фронтальне опитування учнів.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2E00B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знайти невідомий доданок?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AA066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знайти невідоме зменшуване?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AA066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знайти невідомий від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ємник?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AA066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знайти невідомий множник?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AA066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знайти невідоме ділене?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AA066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AA06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знайти невідомий дільник?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AA066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Заголовок 1"/>
          <p:cNvSpPr txBox="1">
            <a:spLocks/>
          </p:cNvSpPr>
          <p:nvPr/>
        </p:nvSpPr>
        <p:spPr bwMode="auto">
          <a:xfrm>
            <a:off x="684213" y="476250"/>
            <a:ext cx="7848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76672"/>
            <a:ext cx="65527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ГРУПА: 3,4,5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ІІ ГРУПА: 2,3,4</a:t>
            </a: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ІІІ ГРУПА: 4,5,6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uk-UA" sz="36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>
              <a:latin typeface="Constantia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 rot="7636425">
            <a:off x="807826" y="-77168"/>
            <a:ext cx="1695698" cy="1467720"/>
          </a:xfrm>
          <a:prstGeom prst="arc">
            <a:avLst>
              <a:gd name="adj1" fmla="val 16200000"/>
              <a:gd name="adj2" fmla="val 120157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636425">
            <a:off x="6909829" y="2230084"/>
            <a:ext cx="1695698" cy="1467720"/>
          </a:xfrm>
          <a:prstGeom prst="arc">
            <a:avLst>
              <a:gd name="adj1" fmla="val 16200000"/>
              <a:gd name="adj2" fmla="val 120157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7636425">
            <a:off x="3669471" y="2086068"/>
            <a:ext cx="1695698" cy="1467720"/>
          </a:xfrm>
          <a:prstGeom prst="arc">
            <a:avLst>
              <a:gd name="adj1" fmla="val 16200000"/>
              <a:gd name="adj2" fmla="val 120157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7636425">
            <a:off x="789150" y="2014061"/>
            <a:ext cx="1695698" cy="1467720"/>
          </a:xfrm>
          <a:prstGeom prst="arc">
            <a:avLst>
              <a:gd name="adj1" fmla="val 16200000"/>
              <a:gd name="adj2" fmla="val 120157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7636425">
            <a:off x="3597462" y="69843"/>
            <a:ext cx="1695698" cy="1467720"/>
          </a:xfrm>
          <a:prstGeom prst="arc">
            <a:avLst>
              <a:gd name="adj1" fmla="val 16200000"/>
              <a:gd name="adj2" fmla="val 120157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7636425">
            <a:off x="6837823" y="-2165"/>
            <a:ext cx="1695698" cy="1467720"/>
          </a:xfrm>
          <a:prstGeom prst="arc">
            <a:avLst>
              <a:gd name="adj1" fmla="val 16200000"/>
              <a:gd name="adj2" fmla="val 120157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467544" y="764704"/>
            <a:ext cx="914400" cy="914400"/>
          </a:xfrm>
          <a:prstGeom prst="sun">
            <a:avLst/>
          </a:prstGeom>
          <a:solidFill>
            <a:srgbClr val="FB13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115616" y="3356992"/>
            <a:ext cx="914400" cy="914400"/>
          </a:xfrm>
          <a:prstGeom prst="sun">
            <a:avLst/>
          </a:prstGeom>
          <a:solidFill>
            <a:srgbClr val="F61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395536" y="2924944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3203848" y="2924944"/>
            <a:ext cx="914400" cy="914400"/>
          </a:xfrm>
          <a:prstGeom prst="sun">
            <a:avLst/>
          </a:prstGeom>
          <a:solidFill>
            <a:srgbClr val="F61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4067944" y="3501008"/>
            <a:ext cx="914400" cy="914400"/>
          </a:xfrm>
          <a:prstGeom prst="sun">
            <a:avLst/>
          </a:prstGeom>
          <a:solidFill>
            <a:srgbClr val="FB13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4932040" y="2924944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7236296" y="3645024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6516216" y="2924944"/>
            <a:ext cx="914400" cy="914400"/>
          </a:xfrm>
          <a:prstGeom prst="sun">
            <a:avLst/>
          </a:prstGeom>
          <a:solidFill>
            <a:srgbClr val="F61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8028384" y="3140968"/>
            <a:ext cx="914400" cy="914400"/>
          </a:xfrm>
          <a:prstGeom prst="sun">
            <a:avLst/>
          </a:prstGeom>
          <a:solidFill>
            <a:srgbClr val="FB13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1259632" y="134076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1979712" y="764704"/>
            <a:ext cx="914400" cy="914400"/>
          </a:xfrm>
          <a:prstGeom prst="sun">
            <a:avLst/>
          </a:prstGeom>
          <a:solidFill>
            <a:srgbClr val="F61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3131840" y="836712"/>
            <a:ext cx="914400" cy="914400"/>
          </a:xfrm>
          <a:prstGeom prst="sun">
            <a:avLst/>
          </a:prstGeom>
          <a:solidFill>
            <a:srgbClr val="FB13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3923928" y="1484784"/>
            <a:ext cx="914400" cy="914400"/>
          </a:xfrm>
          <a:prstGeom prst="sun">
            <a:avLst/>
          </a:prstGeom>
          <a:solidFill>
            <a:srgbClr val="F61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4788024" y="90872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6372200" y="836712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7164288" y="1412776"/>
            <a:ext cx="914400" cy="914400"/>
          </a:xfrm>
          <a:prstGeom prst="sun">
            <a:avLst/>
          </a:prstGeom>
          <a:solidFill>
            <a:srgbClr val="FB13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8028384" y="836712"/>
            <a:ext cx="914400" cy="914400"/>
          </a:xfrm>
          <a:prstGeom prst="sun">
            <a:avLst/>
          </a:prstGeom>
          <a:solidFill>
            <a:srgbClr val="F61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/>
          <p:cNvSpPr/>
          <p:nvPr/>
        </p:nvSpPr>
        <p:spPr>
          <a:xfrm>
            <a:off x="2051720" y="2852936"/>
            <a:ext cx="914400" cy="914400"/>
          </a:xfrm>
          <a:prstGeom prst="sun">
            <a:avLst/>
          </a:prstGeom>
          <a:solidFill>
            <a:srgbClr val="FB13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i="1" dirty="0" smtClean="0"/>
              <a:t>     </a:t>
            </a: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1412776"/>
          <a:ext cx="7776864" cy="20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672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AC1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13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13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908720"/>
          <a:ext cx="7392144" cy="396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2024"/>
                <a:gridCol w="1232024"/>
                <a:gridCol w="1232024"/>
                <a:gridCol w="1232024"/>
                <a:gridCol w="1232024"/>
                <a:gridCol w="1232024"/>
              </a:tblGrid>
              <a:tr h="13275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Математика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Математика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Українська мова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Малювання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Малювання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Українська мова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Українська мова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Малювання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Малювання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Українська мова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Українська мова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Математика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Малювання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Українська мова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Математика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Математика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Математика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Малювання</a:t>
                      </a: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 txBox="1">
            <a:spLocks/>
          </p:cNvSpPr>
          <p:nvPr/>
        </p:nvSpPr>
        <p:spPr bwMode="auto">
          <a:xfrm>
            <a:off x="755650" y="620713"/>
            <a:ext cx="77771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824536"/>
          </a:xfrm>
        </p:spPr>
        <p:txBody>
          <a:bodyPr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Мета уроку. 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7030A0"/>
                </a:solidFill>
              </a:rPr>
              <a:t>Сформувати в учнів поняття комбінаторних задач;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7030A0"/>
                </a:solidFill>
              </a:rPr>
              <a:t>Навчити методам розв’язування комбінаторних задач;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7030A0"/>
                </a:solidFill>
              </a:rPr>
              <a:t>Розвивати логічне мислення учнів, математичну мову, увагу, інтелектуальні та творчі особливості учнів, пізнавальну активність та інтерес до комбінаторних задач;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7030A0"/>
                </a:solidFill>
              </a:rPr>
              <a:t>Заохочувати вміння бути компетентними під час пошуку методів розв’язування комбінаторних задач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252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КОМБІНАТОРНІ ЗАДАЧІ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62880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b="1" dirty="0" smtClean="0">
                <a:solidFill>
                  <a:srgbClr val="2E00B0"/>
                </a:solidFill>
              </a:rPr>
              <a:t>На пошті є в продажу 5 різних конвертів та 3 марки різного виду. Скількома способами можна купити конверт та марку?</a:t>
            </a:r>
            <a:r>
              <a:rPr lang="ru-RU" sz="3200" b="1" dirty="0" smtClean="0">
                <a:solidFill>
                  <a:srgbClr val="2E00B0"/>
                </a:solidFill>
              </a:rPr>
              <a:t/>
            </a:r>
            <a:br>
              <a:rPr lang="ru-RU" sz="3200" b="1" dirty="0" smtClean="0">
                <a:solidFill>
                  <a:srgbClr val="2E00B0"/>
                </a:solidFill>
              </a:rPr>
            </a:br>
            <a:r>
              <a:rPr lang="uk-UA" sz="3200" b="1" dirty="0" smtClean="0">
                <a:solidFill>
                  <a:srgbClr val="2E00B0"/>
                </a:solidFill>
              </a:rPr>
              <a:t>Намалюємо дерево можливих варіантів </a:t>
            </a:r>
            <a:endParaRPr lang="ru-RU" sz="3200" b="1" dirty="0">
              <a:solidFill>
                <a:srgbClr val="2E00B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76672"/>
            <a:ext cx="2305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Задача 1.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Другая 8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470</Words>
  <Application>Microsoft Office PowerPoint</Application>
  <PresentationFormat>Экран (4:3)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</vt:lpstr>
      <vt:lpstr>Урок  у 5 класі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Задача 2. </vt:lpstr>
      <vt:lpstr>Слайд 12</vt:lpstr>
      <vt:lpstr>Слайд 13</vt:lpstr>
      <vt:lpstr>Слайд 14</vt:lpstr>
      <vt:lpstr>Задача 5. У магазині "Світ чаю" продаються 5 чашок різного кольору, 3 блюдця різного кольору і 4 різних чайних ложки. П’ятачок вирішив подарувати Ослику Іа на День народження комплект із однієї чашки, одного блюдця і однієї ложки. Скількома способами він може це зробити?  </vt:lpstr>
      <vt:lpstr>Задача 6. Скількома способами можна розділити 5 цукерок між 3 дітьми так, щоб кожна дитина отримала хоча б по одній цукерці. Розв’язання. Складемо таблицю </vt:lpstr>
      <vt:lpstr>VІ. Домашнє завдання Ст.. 109-110.№ 471,475,481. Скласти комбінаторну задачу </vt:lpstr>
      <vt:lpstr>VІІ. Підведення підсумків.  1.З якими задачами сьогодні ми познайомилися на уроці? 2. Де зустрічаються такі задачі? 3. Якими способами розв’язуються комбінаторні задачі Рефлексія Кожен учень отримує картку з незакінченим реченням і сам закінчує. Сьогодні я дізнався про…… Було цікаво…. Було важко…. Тепер я можу… Я навчився (навчилася)….. Мене здивувало… Мені захотілося…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</cp:revision>
  <dcterms:created xsi:type="dcterms:W3CDTF">2014-03-26T19:02:48Z</dcterms:created>
  <dcterms:modified xsi:type="dcterms:W3CDTF">2014-11-25T16:08:03Z</dcterms:modified>
</cp:coreProperties>
</file>