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312" r:id="rId3"/>
    <p:sldId id="258" r:id="rId4"/>
    <p:sldId id="282" r:id="rId5"/>
    <p:sldId id="260" r:id="rId6"/>
    <p:sldId id="261" r:id="rId7"/>
    <p:sldId id="283" r:id="rId8"/>
    <p:sldId id="284" r:id="rId9"/>
    <p:sldId id="259" r:id="rId10"/>
    <p:sldId id="266" r:id="rId11"/>
    <p:sldId id="267" r:id="rId12"/>
    <p:sldId id="262" r:id="rId13"/>
    <p:sldId id="263" r:id="rId14"/>
    <p:sldId id="264" r:id="rId15"/>
    <p:sldId id="265" r:id="rId16"/>
    <p:sldId id="268" r:id="rId17"/>
    <p:sldId id="269" r:id="rId18"/>
    <p:sldId id="272" r:id="rId19"/>
    <p:sldId id="277" r:id="rId20"/>
    <p:sldId id="285" r:id="rId21"/>
    <p:sldId id="273" r:id="rId22"/>
    <p:sldId id="274" r:id="rId23"/>
    <p:sldId id="276" r:id="rId24"/>
    <p:sldId id="289" r:id="rId25"/>
    <p:sldId id="291" r:id="rId26"/>
    <p:sldId id="292" r:id="rId27"/>
    <p:sldId id="293" r:id="rId28"/>
    <p:sldId id="296" r:id="rId29"/>
    <p:sldId id="295" r:id="rId30"/>
    <p:sldId id="297" r:id="rId31"/>
    <p:sldId id="294" r:id="rId32"/>
    <p:sldId id="298" r:id="rId33"/>
    <p:sldId id="299" r:id="rId34"/>
    <p:sldId id="300" r:id="rId35"/>
    <p:sldId id="301" r:id="rId36"/>
    <p:sldId id="306" r:id="rId37"/>
    <p:sldId id="302" r:id="rId38"/>
    <p:sldId id="303" r:id="rId39"/>
    <p:sldId id="307" r:id="rId40"/>
    <p:sldId id="311" r:id="rId41"/>
    <p:sldId id="308" r:id="rId42"/>
    <p:sldId id="309" r:id="rId43"/>
    <p:sldId id="310" r:id="rId44"/>
  </p:sldIdLst>
  <p:sldSz cx="9144000" cy="6858000" type="screen4x3"/>
  <p:notesSz cx="6858000" cy="9144000"/>
  <p:custDataLst>
    <p:tags r:id="rId4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FF"/>
    <a:srgbClr val="660033"/>
    <a:srgbClr val="006666"/>
    <a:srgbClr val="0000CC"/>
    <a:srgbClr val="00FFFF"/>
    <a:srgbClr val="336600"/>
    <a:srgbClr val="FAFCA2"/>
    <a:srgbClr val="DFE3BB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19" autoAdjust="0"/>
  </p:normalViewPr>
  <p:slideViewPr>
    <p:cSldViewPr>
      <p:cViewPr varScale="1">
        <p:scale>
          <a:sx n="59" d="100"/>
          <a:sy n="59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19AAE-0BDE-42EB-AFE6-2B1EBBBF6DF2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2C55D-6697-468B-9152-B11F94C923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025577-2A42-4286-8482-ECB12154B9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562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uk-UA" dirty="0" smtClean="0"/>
              <a:t>Компонент дії множення</a:t>
            </a:r>
          </a:p>
          <a:p>
            <a:pPr marL="228600" indent="-228600">
              <a:buAutoNum type="arabicPeriod"/>
            </a:pPr>
            <a:r>
              <a:rPr lang="uk-UA" dirty="0" smtClean="0"/>
              <a:t>На яке число не можна ділити</a:t>
            </a:r>
          </a:p>
          <a:p>
            <a:pPr marL="228600" indent="-228600">
              <a:buAutoNum type="arabicPeriod"/>
            </a:pPr>
            <a:r>
              <a:rPr lang="uk-UA" dirty="0" smtClean="0"/>
              <a:t>Компонент  дії ділення</a:t>
            </a:r>
          </a:p>
          <a:p>
            <a:pPr marL="228600" indent="-228600">
              <a:buAutoNum type="arabicPeriod"/>
            </a:pPr>
            <a:r>
              <a:rPr lang="uk-UA" sz="1200" b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Правило, записане  математичною мовою</a:t>
            </a:r>
          </a:p>
          <a:p>
            <a:pPr marL="228600" indent="-228600">
              <a:buAutoNum type="arabicPeriod"/>
            </a:pPr>
            <a:r>
              <a:rPr lang="uk-UA" sz="1200" b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Рівність,</a:t>
            </a:r>
            <a:r>
              <a:rPr lang="uk-UA" sz="1200" b="0" baseline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що містить невідоме число</a:t>
            </a:r>
          </a:p>
          <a:p>
            <a:pPr marL="228600" indent="-228600">
              <a:buAutoNum type="arabicPeriod"/>
            </a:pPr>
            <a:r>
              <a:rPr lang="uk-UA" sz="1200" b="0" baseline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Результат дії додавання</a:t>
            </a:r>
          </a:p>
          <a:p>
            <a:pPr marL="228600" indent="-228600">
              <a:buAutoNum type="arabicPeriod"/>
            </a:pPr>
            <a:r>
              <a:rPr lang="uk-UA" sz="1200" b="0" baseline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Піднесення до…</a:t>
            </a:r>
            <a:endParaRPr lang="uk-UA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5577-2A42-4286-8482-ECB12154B9D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2CA-8EDB-477E-979C-A75EFA1E4E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97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D4D98-A456-4CA9-A6B3-D5B72F3386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59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7D05D-A678-468C-B250-C20B28ED1F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38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D7129-1060-4F10-9A89-01B0038BAB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66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0393A-CDDD-44AA-8A0F-C433C70726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58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802B8-94C6-44FF-87C7-F0C291DBE8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72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502F-20C6-4158-B4CF-EFE2A9A440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55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914B8-7A7D-4135-ABCA-E5C537A3DA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98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27F26-52F6-4818-B675-38380F1890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73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CA9D1-3B66-45C5-89F1-3307A64049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5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79B53-7E31-4719-BCEA-DF527722CC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61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81B93-A280-4639-83EB-A0FB104659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49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E97B92-AA83-49E5-8322-FAA2BCE7620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02024"/>
            <a:ext cx="2014538" cy="33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 rot="942315">
            <a:off x="267084" y="1429406"/>
            <a:ext cx="7815312" cy="3051247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2630"/>
              </a:avLst>
            </a:prstTxWarp>
          </a:bodyPr>
          <a:lstStyle/>
          <a:p>
            <a:pPr algn="ctr"/>
            <a:r>
              <a:rPr lang="uk-UA" sz="36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ЧИСЛОВІ ВИРАЗИ. БУКВЕНІ ВИРАЗИ ТА ФОРМУЛИ. </a:t>
            </a:r>
          </a:p>
          <a:p>
            <a:pPr algn="ctr"/>
            <a:r>
              <a:rPr lang="uk-UA" sz="36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РІВНЯННЯ. ТЕКСТОВІ ЗАДАЧІ </a:t>
            </a:r>
            <a:endParaRPr lang="uk-UA" sz="3600" b="1" i="1" kern="10" normalizeH="1" dirty="0">
              <a:ln w="19050">
                <a:solidFill>
                  <a:srgbClr val="CC99FF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Рисунок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42976" y="0"/>
            <a:ext cx="6400800" cy="175260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Узагальнюючий урок у 5 класі</a:t>
            </a:r>
            <a:endParaRPr lang="ru-RU" sz="4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692275" y="188913"/>
            <a:ext cx="2447925" cy="720725"/>
          </a:xfrm>
          <a:prstGeom prst="wedgeRoundRectCallout">
            <a:avLst>
              <a:gd name="adj1" fmla="val -57588"/>
              <a:gd name="adj2" fmla="val 132157"/>
              <a:gd name="adj3" fmla="val 16667"/>
            </a:avLst>
          </a:prstGeom>
          <a:solidFill>
            <a:srgbClr val="FFFF99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A50021"/>
                </a:solidFill>
                <a:latin typeface="Times New Roman" panose="02020603050405020304" pitchFamily="18" charset="0"/>
              </a:rPr>
              <a:t>Задача.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11413" y="908050"/>
            <a:ext cx="660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err="1" smtClean="0">
                <a:latin typeface="Times New Roman" panose="02020603050405020304" pitchFamily="18" charset="0"/>
              </a:rPr>
              <a:t>Автомобіль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рухається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зі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швидкістю</a:t>
            </a:r>
            <a:r>
              <a:rPr lang="ru-RU" sz="2400" b="1" dirty="0" smtClean="0">
                <a:latin typeface="Times New Roman" panose="02020603050405020304" pitchFamily="18" charset="0"/>
              </a:rPr>
              <a:t> 65 км/год.</a:t>
            </a:r>
            <a:endParaRPr lang="ru-RU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ru-RU" sz="2400" b="1" dirty="0">
                <a:latin typeface="Times New Roman" panose="02020603050405020304" pitchFamily="18" charset="0"/>
              </a:rPr>
              <a:t>За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який</a:t>
            </a:r>
            <a:r>
              <a:rPr lang="ru-RU" sz="2400" b="1" dirty="0" smtClean="0">
                <a:latin typeface="Times New Roman" panose="02020603050405020304" pitchFamily="18" charset="0"/>
              </a:rPr>
              <a:t> час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він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пройде</a:t>
            </a:r>
            <a:r>
              <a:rPr lang="ru-RU" sz="2400" b="1" dirty="0" smtClean="0">
                <a:latin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відстань</a:t>
            </a:r>
            <a:r>
              <a:rPr lang="ru-RU" sz="2400" b="1" dirty="0" smtClean="0">
                <a:latin typeface="Times New Roman" panose="02020603050405020304" pitchFamily="18" charset="0"/>
              </a:rPr>
              <a:t>  650 </a:t>
            </a:r>
            <a:r>
              <a:rPr lang="ru-RU" sz="2400" b="1" dirty="0">
                <a:latin typeface="Times New Roman" panose="02020603050405020304" pitchFamily="18" charset="0"/>
              </a:rPr>
              <a:t>км?</a:t>
            </a:r>
          </a:p>
        </p:txBody>
      </p:sp>
      <p:grpSp>
        <p:nvGrpSpPr>
          <p:cNvPr id="7173" name="Group 7"/>
          <p:cNvGrpSpPr>
            <a:grpSpLocks/>
          </p:cNvGrpSpPr>
          <p:nvPr/>
        </p:nvGrpSpPr>
        <p:grpSpPr bwMode="auto">
          <a:xfrm>
            <a:off x="-323850" y="2997200"/>
            <a:ext cx="9812338" cy="1019175"/>
            <a:chOff x="-165" y="584"/>
            <a:chExt cx="6181" cy="642"/>
          </a:xfrm>
        </p:grpSpPr>
        <p:sp>
          <p:nvSpPr>
            <p:cNvPr id="7209" name="Rectangle 8"/>
            <p:cNvSpPr>
              <a:spLocks noChangeArrowheads="1"/>
            </p:cNvSpPr>
            <p:nvPr/>
          </p:nvSpPr>
          <p:spPr bwMode="auto">
            <a:xfrm rot="-356004">
              <a:off x="-165" y="707"/>
              <a:ext cx="6181" cy="406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B2B2B2"/>
                </a:gs>
                <a:gs pos="100000">
                  <a:srgbClr val="EAEAE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uk-UA" sz="96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210" name="Line 9"/>
            <p:cNvSpPr>
              <a:spLocks noChangeShapeType="1"/>
            </p:cNvSpPr>
            <p:nvPr/>
          </p:nvSpPr>
          <p:spPr bwMode="auto">
            <a:xfrm flipV="1">
              <a:off x="-165" y="584"/>
              <a:ext cx="6180" cy="64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092950" y="1844675"/>
            <a:ext cx="2451100" cy="1349375"/>
            <a:chOff x="3111" y="1679"/>
            <a:chExt cx="1544" cy="850"/>
          </a:xfrm>
        </p:grpSpPr>
        <p:sp>
          <p:nvSpPr>
            <p:cNvPr id="14372" name="Freeform 36"/>
            <p:cNvSpPr>
              <a:spLocks/>
            </p:cNvSpPr>
            <p:nvPr/>
          </p:nvSpPr>
          <p:spPr bwMode="auto">
            <a:xfrm rot="-364109">
              <a:off x="3111" y="1847"/>
              <a:ext cx="1459" cy="638"/>
            </a:xfrm>
            <a:custGeom>
              <a:avLst/>
              <a:gdLst/>
              <a:ahLst/>
              <a:cxnLst>
                <a:cxn ang="0">
                  <a:pos x="3173" y="85"/>
                </a:cxn>
                <a:cxn ang="0">
                  <a:pos x="2965" y="85"/>
                </a:cxn>
                <a:cxn ang="0">
                  <a:pos x="1525" y="5"/>
                </a:cxn>
                <a:cxn ang="0">
                  <a:pos x="469" y="117"/>
                </a:cxn>
                <a:cxn ang="0">
                  <a:pos x="357" y="133"/>
                </a:cxn>
                <a:cxn ang="0">
                  <a:pos x="325" y="245"/>
                </a:cxn>
                <a:cxn ang="0">
                  <a:pos x="293" y="613"/>
                </a:cxn>
                <a:cxn ang="0">
                  <a:pos x="293" y="773"/>
                </a:cxn>
                <a:cxn ang="0">
                  <a:pos x="229" y="869"/>
                </a:cxn>
                <a:cxn ang="0">
                  <a:pos x="53" y="933"/>
                </a:cxn>
                <a:cxn ang="0">
                  <a:pos x="5" y="1173"/>
                </a:cxn>
                <a:cxn ang="0">
                  <a:pos x="21" y="1397"/>
                </a:cxn>
                <a:cxn ang="0">
                  <a:pos x="101" y="1493"/>
                </a:cxn>
                <a:cxn ang="0">
                  <a:pos x="405" y="1493"/>
                </a:cxn>
                <a:cxn ang="0">
                  <a:pos x="481" y="1481"/>
                </a:cxn>
                <a:cxn ang="0">
                  <a:pos x="511" y="1313"/>
                </a:cxn>
                <a:cxn ang="0">
                  <a:pos x="607" y="1235"/>
                </a:cxn>
                <a:cxn ang="0">
                  <a:pos x="739" y="1199"/>
                </a:cxn>
                <a:cxn ang="0">
                  <a:pos x="871" y="1235"/>
                </a:cxn>
                <a:cxn ang="0">
                  <a:pos x="949" y="1301"/>
                </a:cxn>
                <a:cxn ang="0">
                  <a:pos x="1027" y="1439"/>
                </a:cxn>
                <a:cxn ang="0">
                  <a:pos x="1051" y="1451"/>
                </a:cxn>
                <a:cxn ang="0">
                  <a:pos x="1717" y="1445"/>
                </a:cxn>
                <a:cxn ang="0">
                  <a:pos x="2374" y="1436"/>
                </a:cxn>
                <a:cxn ang="0">
                  <a:pos x="2404" y="1412"/>
                </a:cxn>
                <a:cxn ang="0">
                  <a:pos x="2410" y="1352"/>
                </a:cxn>
                <a:cxn ang="0">
                  <a:pos x="2482" y="1226"/>
                </a:cxn>
                <a:cxn ang="0">
                  <a:pos x="2650" y="1154"/>
                </a:cxn>
                <a:cxn ang="0">
                  <a:pos x="2794" y="1184"/>
                </a:cxn>
                <a:cxn ang="0">
                  <a:pos x="2890" y="1280"/>
                </a:cxn>
                <a:cxn ang="0">
                  <a:pos x="2926" y="1388"/>
                </a:cxn>
                <a:cxn ang="0">
                  <a:pos x="2944" y="1406"/>
                </a:cxn>
                <a:cxn ang="0">
                  <a:pos x="3221" y="1397"/>
                </a:cxn>
                <a:cxn ang="0">
                  <a:pos x="3365" y="1317"/>
                </a:cxn>
                <a:cxn ang="0">
                  <a:pos x="3413" y="773"/>
                </a:cxn>
                <a:cxn ang="0">
                  <a:pos x="3349" y="149"/>
                </a:cxn>
                <a:cxn ang="0">
                  <a:pos x="3173" y="85"/>
                </a:cxn>
              </a:cxnLst>
              <a:rect l="0" t="0" r="r" b="b"/>
              <a:pathLst>
                <a:path w="3416" h="1511">
                  <a:moveTo>
                    <a:pt x="3173" y="85"/>
                  </a:moveTo>
                  <a:cubicBezTo>
                    <a:pt x="3109" y="74"/>
                    <a:pt x="3240" y="98"/>
                    <a:pt x="2965" y="85"/>
                  </a:cubicBezTo>
                  <a:cubicBezTo>
                    <a:pt x="2690" y="72"/>
                    <a:pt x="1941" y="0"/>
                    <a:pt x="1525" y="5"/>
                  </a:cubicBezTo>
                  <a:cubicBezTo>
                    <a:pt x="1109" y="10"/>
                    <a:pt x="664" y="96"/>
                    <a:pt x="469" y="117"/>
                  </a:cubicBezTo>
                  <a:cubicBezTo>
                    <a:pt x="274" y="138"/>
                    <a:pt x="381" y="112"/>
                    <a:pt x="357" y="133"/>
                  </a:cubicBezTo>
                  <a:cubicBezTo>
                    <a:pt x="333" y="154"/>
                    <a:pt x="336" y="165"/>
                    <a:pt x="325" y="245"/>
                  </a:cubicBezTo>
                  <a:cubicBezTo>
                    <a:pt x="314" y="325"/>
                    <a:pt x="298" y="525"/>
                    <a:pt x="293" y="613"/>
                  </a:cubicBezTo>
                  <a:cubicBezTo>
                    <a:pt x="288" y="701"/>
                    <a:pt x="304" y="730"/>
                    <a:pt x="293" y="773"/>
                  </a:cubicBezTo>
                  <a:cubicBezTo>
                    <a:pt x="282" y="816"/>
                    <a:pt x="269" y="842"/>
                    <a:pt x="229" y="869"/>
                  </a:cubicBezTo>
                  <a:cubicBezTo>
                    <a:pt x="189" y="896"/>
                    <a:pt x="90" y="882"/>
                    <a:pt x="53" y="933"/>
                  </a:cubicBezTo>
                  <a:cubicBezTo>
                    <a:pt x="16" y="984"/>
                    <a:pt x="10" y="1096"/>
                    <a:pt x="5" y="1173"/>
                  </a:cubicBezTo>
                  <a:cubicBezTo>
                    <a:pt x="0" y="1250"/>
                    <a:pt x="5" y="1344"/>
                    <a:pt x="21" y="1397"/>
                  </a:cubicBezTo>
                  <a:cubicBezTo>
                    <a:pt x="37" y="1450"/>
                    <a:pt x="37" y="1477"/>
                    <a:pt x="101" y="1493"/>
                  </a:cubicBezTo>
                  <a:cubicBezTo>
                    <a:pt x="165" y="1509"/>
                    <a:pt x="342" y="1495"/>
                    <a:pt x="405" y="1493"/>
                  </a:cubicBezTo>
                  <a:cubicBezTo>
                    <a:pt x="468" y="1491"/>
                    <a:pt x="463" y="1511"/>
                    <a:pt x="481" y="1481"/>
                  </a:cubicBezTo>
                  <a:cubicBezTo>
                    <a:pt x="499" y="1451"/>
                    <a:pt x="490" y="1354"/>
                    <a:pt x="511" y="1313"/>
                  </a:cubicBezTo>
                  <a:cubicBezTo>
                    <a:pt x="532" y="1272"/>
                    <a:pt x="569" y="1254"/>
                    <a:pt x="607" y="1235"/>
                  </a:cubicBezTo>
                  <a:cubicBezTo>
                    <a:pt x="645" y="1216"/>
                    <a:pt x="695" y="1199"/>
                    <a:pt x="739" y="1199"/>
                  </a:cubicBezTo>
                  <a:cubicBezTo>
                    <a:pt x="783" y="1199"/>
                    <a:pt x="836" y="1218"/>
                    <a:pt x="871" y="1235"/>
                  </a:cubicBezTo>
                  <a:cubicBezTo>
                    <a:pt x="906" y="1252"/>
                    <a:pt x="923" y="1267"/>
                    <a:pt x="949" y="1301"/>
                  </a:cubicBezTo>
                  <a:cubicBezTo>
                    <a:pt x="975" y="1335"/>
                    <a:pt x="1010" y="1414"/>
                    <a:pt x="1027" y="1439"/>
                  </a:cubicBezTo>
                  <a:cubicBezTo>
                    <a:pt x="1044" y="1464"/>
                    <a:pt x="936" y="1450"/>
                    <a:pt x="1051" y="1451"/>
                  </a:cubicBezTo>
                  <a:cubicBezTo>
                    <a:pt x="1166" y="1452"/>
                    <a:pt x="1497" y="1447"/>
                    <a:pt x="1717" y="1445"/>
                  </a:cubicBezTo>
                  <a:cubicBezTo>
                    <a:pt x="1937" y="1443"/>
                    <a:pt x="2259" y="1441"/>
                    <a:pt x="2374" y="1436"/>
                  </a:cubicBezTo>
                  <a:cubicBezTo>
                    <a:pt x="2489" y="1431"/>
                    <a:pt x="2398" y="1426"/>
                    <a:pt x="2404" y="1412"/>
                  </a:cubicBezTo>
                  <a:cubicBezTo>
                    <a:pt x="2410" y="1398"/>
                    <a:pt x="2397" y="1383"/>
                    <a:pt x="2410" y="1352"/>
                  </a:cubicBezTo>
                  <a:cubicBezTo>
                    <a:pt x="2423" y="1321"/>
                    <a:pt x="2442" y="1259"/>
                    <a:pt x="2482" y="1226"/>
                  </a:cubicBezTo>
                  <a:cubicBezTo>
                    <a:pt x="2522" y="1193"/>
                    <a:pt x="2598" y="1161"/>
                    <a:pt x="2650" y="1154"/>
                  </a:cubicBezTo>
                  <a:cubicBezTo>
                    <a:pt x="2702" y="1147"/>
                    <a:pt x="2754" y="1163"/>
                    <a:pt x="2794" y="1184"/>
                  </a:cubicBezTo>
                  <a:cubicBezTo>
                    <a:pt x="2834" y="1205"/>
                    <a:pt x="2868" y="1246"/>
                    <a:pt x="2890" y="1280"/>
                  </a:cubicBezTo>
                  <a:cubicBezTo>
                    <a:pt x="2912" y="1314"/>
                    <a:pt x="2917" y="1367"/>
                    <a:pt x="2926" y="1388"/>
                  </a:cubicBezTo>
                  <a:cubicBezTo>
                    <a:pt x="2935" y="1409"/>
                    <a:pt x="2895" y="1405"/>
                    <a:pt x="2944" y="1406"/>
                  </a:cubicBezTo>
                  <a:cubicBezTo>
                    <a:pt x="2993" y="1407"/>
                    <a:pt x="3151" y="1412"/>
                    <a:pt x="3221" y="1397"/>
                  </a:cubicBezTo>
                  <a:cubicBezTo>
                    <a:pt x="3291" y="1382"/>
                    <a:pt x="3333" y="1421"/>
                    <a:pt x="3365" y="1317"/>
                  </a:cubicBezTo>
                  <a:cubicBezTo>
                    <a:pt x="3397" y="1213"/>
                    <a:pt x="3416" y="968"/>
                    <a:pt x="3413" y="773"/>
                  </a:cubicBezTo>
                  <a:cubicBezTo>
                    <a:pt x="3410" y="578"/>
                    <a:pt x="3384" y="266"/>
                    <a:pt x="3349" y="149"/>
                  </a:cubicBezTo>
                  <a:cubicBezTo>
                    <a:pt x="3314" y="32"/>
                    <a:pt x="3237" y="96"/>
                    <a:pt x="3173" y="85"/>
                  </a:cubicBezTo>
                  <a:close/>
                </a:path>
              </a:pathLst>
            </a:custGeom>
            <a:solidFill>
              <a:srgbClr val="4D4D4D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63500" dir="19387806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 rot="-364109">
              <a:off x="3222" y="1989"/>
              <a:ext cx="234" cy="265"/>
            </a:xfrm>
            <a:custGeom>
              <a:avLst/>
              <a:gdLst/>
              <a:ahLst/>
              <a:cxnLst>
                <a:cxn ang="0">
                  <a:pos x="203" y="112"/>
                </a:cxn>
                <a:cxn ang="0">
                  <a:pos x="429" y="112"/>
                </a:cxn>
                <a:cxn ang="0">
                  <a:pos x="530" y="140"/>
                </a:cxn>
                <a:cxn ang="0">
                  <a:pos x="530" y="236"/>
                </a:cxn>
                <a:cxn ang="0">
                  <a:pos x="530" y="510"/>
                </a:cxn>
                <a:cxn ang="0">
                  <a:pos x="454" y="579"/>
                </a:cxn>
                <a:cxn ang="0">
                  <a:pos x="278" y="579"/>
                </a:cxn>
                <a:cxn ang="0">
                  <a:pos x="203" y="579"/>
                </a:cxn>
                <a:cxn ang="0">
                  <a:pos x="77" y="579"/>
                </a:cxn>
                <a:cxn ang="0">
                  <a:pos x="8" y="593"/>
                </a:cxn>
                <a:cxn ang="0">
                  <a:pos x="27" y="373"/>
                </a:cxn>
                <a:cxn ang="0">
                  <a:pos x="27" y="181"/>
                </a:cxn>
                <a:cxn ang="0">
                  <a:pos x="56" y="17"/>
                </a:cxn>
                <a:cxn ang="0">
                  <a:pos x="88" y="81"/>
                </a:cxn>
                <a:cxn ang="0">
                  <a:pos x="329" y="112"/>
                </a:cxn>
              </a:cxnLst>
              <a:rect l="0" t="0" r="r" b="b"/>
              <a:pathLst>
                <a:path w="547" h="627">
                  <a:moveTo>
                    <a:pt x="203" y="112"/>
                  </a:moveTo>
                  <a:cubicBezTo>
                    <a:pt x="288" y="110"/>
                    <a:pt x="374" y="108"/>
                    <a:pt x="429" y="112"/>
                  </a:cubicBezTo>
                  <a:cubicBezTo>
                    <a:pt x="484" y="117"/>
                    <a:pt x="512" y="119"/>
                    <a:pt x="530" y="140"/>
                  </a:cubicBezTo>
                  <a:cubicBezTo>
                    <a:pt x="547" y="160"/>
                    <a:pt x="530" y="174"/>
                    <a:pt x="530" y="236"/>
                  </a:cubicBezTo>
                  <a:cubicBezTo>
                    <a:pt x="530" y="298"/>
                    <a:pt x="542" y="453"/>
                    <a:pt x="530" y="510"/>
                  </a:cubicBezTo>
                  <a:cubicBezTo>
                    <a:pt x="517" y="568"/>
                    <a:pt x="497" y="568"/>
                    <a:pt x="454" y="579"/>
                  </a:cubicBezTo>
                  <a:cubicBezTo>
                    <a:pt x="412" y="590"/>
                    <a:pt x="321" y="579"/>
                    <a:pt x="278" y="579"/>
                  </a:cubicBezTo>
                  <a:cubicBezTo>
                    <a:pt x="236" y="579"/>
                    <a:pt x="236" y="579"/>
                    <a:pt x="203" y="579"/>
                  </a:cubicBezTo>
                  <a:cubicBezTo>
                    <a:pt x="170" y="579"/>
                    <a:pt x="109" y="577"/>
                    <a:pt x="77" y="579"/>
                  </a:cubicBezTo>
                  <a:cubicBezTo>
                    <a:pt x="45" y="581"/>
                    <a:pt x="16" y="627"/>
                    <a:pt x="8" y="593"/>
                  </a:cubicBezTo>
                  <a:cubicBezTo>
                    <a:pt x="0" y="559"/>
                    <a:pt x="24" y="442"/>
                    <a:pt x="27" y="373"/>
                  </a:cubicBezTo>
                  <a:cubicBezTo>
                    <a:pt x="30" y="304"/>
                    <a:pt x="22" y="240"/>
                    <a:pt x="27" y="181"/>
                  </a:cubicBezTo>
                  <a:cubicBezTo>
                    <a:pt x="32" y="122"/>
                    <a:pt x="46" y="34"/>
                    <a:pt x="56" y="17"/>
                  </a:cubicBezTo>
                  <a:cubicBezTo>
                    <a:pt x="66" y="0"/>
                    <a:pt x="43" y="65"/>
                    <a:pt x="88" y="81"/>
                  </a:cubicBezTo>
                  <a:cubicBezTo>
                    <a:pt x="133" y="97"/>
                    <a:pt x="279" y="106"/>
                    <a:pt x="329" y="112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 rot="-364109">
              <a:off x="3333" y="2037"/>
              <a:ext cx="15" cy="19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464"/>
                </a:cxn>
                <a:cxn ang="0">
                  <a:pos x="0" y="46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48" h="464">
                  <a:moveTo>
                    <a:pt x="32" y="0"/>
                  </a:moveTo>
                  <a:lnTo>
                    <a:pt x="48" y="464"/>
                  </a:lnTo>
                  <a:lnTo>
                    <a:pt x="0" y="46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 rot="-364109">
              <a:off x="4146" y="2260"/>
              <a:ext cx="249" cy="147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auto">
            <a:xfrm rot="-364109">
              <a:off x="3332" y="2370"/>
              <a:ext cx="249" cy="146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90" name="Oval 41"/>
            <p:cNvSpPr>
              <a:spLocks noChangeArrowheads="1"/>
            </p:cNvSpPr>
            <p:nvPr/>
          </p:nvSpPr>
          <p:spPr bwMode="auto">
            <a:xfrm rot="-364109">
              <a:off x="3117" y="2320"/>
              <a:ext cx="42" cy="69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7191" name="Freeform 42"/>
            <p:cNvSpPr>
              <a:spLocks/>
            </p:cNvSpPr>
            <p:nvPr/>
          </p:nvSpPr>
          <p:spPr bwMode="auto">
            <a:xfrm rot="-364109">
              <a:off x="3446" y="1944"/>
              <a:ext cx="247" cy="549"/>
            </a:xfrm>
            <a:custGeom>
              <a:avLst/>
              <a:gdLst>
                <a:gd name="T0" fmla="*/ 239 w 578"/>
                <a:gd name="T1" fmla="*/ 505 h 1299"/>
                <a:gd name="T2" fmla="*/ 239 w 578"/>
                <a:gd name="T3" fmla="*/ 107 h 1299"/>
                <a:gd name="T4" fmla="*/ 231 w 578"/>
                <a:gd name="T5" fmla="*/ 26 h 1299"/>
                <a:gd name="T6" fmla="*/ 177 w 578"/>
                <a:gd name="T7" fmla="*/ 5 h 1299"/>
                <a:gd name="T8" fmla="*/ 121 w 578"/>
                <a:gd name="T9" fmla="*/ 0 h 1299"/>
                <a:gd name="T10" fmla="*/ 60 w 578"/>
                <a:gd name="T11" fmla="*/ 8 h 1299"/>
                <a:gd name="T12" fmla="*/ 31 w 578"/>
                <a:gd name="T13" fmla="*/ 21 h 1299"/>
                <a:gd name="T14" fmla="*/ 12 w 578"/>
                <a:gd name="T15" fmla="*/ 41 h 1299"/>
                <a:gd name="T16" fmla="*/ 12 w 578"/>
                <a:gd name="T17" fmla="*/ 129 h 1299"/>
                <a:gd name="T18" fmla="*/ 11 w 578"/>
                <a:gd name="T19" fmla="*/ 277 h 1299"/>
                <a:gd name="T20" fmla="*/ 0 w 578"/>
                <a:gd name="T21" fmla="*/ 393 h 1299"/>
                <a:gd name="T22" fmla="*/ 8 w 578"/>
                <a:gd name="T23" fmla="*/ 424 h 1299"/>
                <a:gd name="T24" fmla="*/ 18 w 578"/>
                <a:gd name="T25" fmla="*/ 429 h 1299"/>
                <a:gd name="T26" fmla="*/ 59 w 578"/>
                <a:gd name="T27" fmla="*/ 454 h 1299"/>
                <a:gd name="T28" fmla="*/ 94 w 578"/>
                <a:gd name="T29" fmla="*/ 522 h 1299"/>
                <a:gd name="T30" fmla="*/ 98 w 578"/>
                <a:gd name="T31" fmla="*/ 541 h 1299"/>
                <a:gd name="T32" fmla="*/ 128 w 578"/>
                <a:gd name="T33" fmla="*/ 542 h 1299"/>
                <a:gd name="T34" fmla="*/ 190 w 578"/>
                <a:gd name="T35" fmla="*/ 542 h 1299"/>
                <a:gd name="T36" fmla="*/ 239 w 578"/>
                <a:gd name="T37" fmla="*/ 543 h 1299"/>
                <a:gd name="T38" fmla="*/ 239 w 578"/>
                <a:gd name="T39" fmla="*/ 505 h 12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8"/>
                <a:gd name="T61" fmla="*/ 0 h 1299"/>
                <a:gd name="T62" fmla="*/ 578 w 578"/>
                <a:gd name="T63" fmla="*/ 1299 h 12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8" h="1299">
                  <a:moveTo>
                    <a:pt x="559" y="1195"/>
                  </a:moveTo>
                  <a:cubicBezTo>
                    <a:pt x="559" y="1023"/>
                    <a:pt x="562" y="442"/>
                    <a:pt x="559" y="253"/>
                  </a:cubicBezTo>
                  <a:cubicBezTo>
                    <a:pt x="556" y="64"/>
                    <a:pt x="565" y="101"/>
                    <a:pt x="541" y="61"/>
                  </a:cubicBezTo>
                  <a:cubicBezTo>
                    <a:pt x="517" y="21"/>
                    <a:pt x="458" y="23"/>
                    <a:pt x="415" y="13"/>
                  </a:cubicBezTo>
                  <a:cubicBezTo>
                    <a:pt x="372" y="3"/>
                    <a:pt x="329" y="0"/>
                    <a:pt x="283" y="1"/>
                  </a:cubicBezTo>
                  <a:cubicBezTo>
                    <a:pt x="237" y="2"/>
                    <a:pt x="175" y="10"/>
                    <a:pt x="140" y="18"/>
                  </a:cubicBezTo>
                  <a:cubicBezTo>
                    <a:pt x="105" y="26"/>
                    <a:pt x="92" y="36"/>
                    <a:pt x="73" y="49"/>
                  </a:cubicBezTo>
                  <a:cubicBezTo>
                    <a:pt x="54" y="62"/>
                    <a:pt x="35" y="55"/>
                    <a:pt x="28" y="98"/>
                  </a:cubicBezTo>
                  <a:cubicBezTo>
                    <a:pt x="21" y="141"/>
                    <a:pt x="28" y="213"/>
                    <a:pt x="28" y="306"/>
                  </a:cubicBezTo>
                  <a:cubicBezTo>
                    <a:pt x="28" y="399"/>
                    <a:pt x="29" y="551"/>
                    <a:pt x="25" y="655"/>
                  </a:cubicBezTo>
                  <a:cubicBezTo>
                    <a:pt x="21" y="759"/>
                    <a:pt x="2" y="873"/>
                    <a:pt x="1" y="931"/>
                  </a:cubicBezTo>
                  <a:cubicBezTo>
                    <a:pt x="0" y="989"/>
                    <a:pt x="12" y="989"/>
                    <a:pt x="19" y="1003"/>
                  </a:cubicBezTo>
                  <a:cubicBezTo>
                    <a:pt x="26" y="1017"/>
                    <a:pt x="23" y="1003"/>
                    <a:pt x="43" y="1015"/>
                  </a:cubicBezTo>
                  <a:cubicBezTo>
                    <a:pt x="63" y="1027"/>
                    <a:pt x="110" y="1039"/>
                    <a:pt x="139" y="1075"/>
                  </a:cubicBezTo>
                  <a:cubicBezTo>
                    <a:pt x="168" y="1111"/>
                    <a:pt x="205" y="1200"/>
                    <a:pt x="220" y="1234"/>
                  </a:cubicBezTo>
                  <a:cubicBezTo>
                    <a:pt x="235" y="1268"/>
                    <a:pt x="216" y="1271"/>
                    <a:pt x="229" y="1279"/>
                  </a:cubicBezTo>
                  <a:cubicBezTo>
                    <a:pt x="242" y="1287"/>
                    <a:pt x="264" y="1282"/>
                    <a:pt x="300" y="1282"/>
                  </a:cubicBezTo>
                  <a:cubicBezTo>
                    <a:pt x="336" y="1282"/>
                    <a:pt x="401" y="1282"/>
                    <a:pt x="444" y="1282"/>
                  </a:cubicBezTo>
                  <a:cubicBezTo>
                    <a:pt x="487" y="1282"/>
                    <a:pt x="540" y="1299"/>
                    <a:pt x="559" y="1285"/>
                  </a:cubicBezTo>
                  <a:cubicBezTo>
                    <a:pt x="578" y="1271"/>
                    <a:pt x="559" y="1214"/>
                    <a:pt x="559" y="1195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 rot="-364109">
              <a:off x="3451" y="2010"/>
              <a:ext cx="219" cy="204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261" y="5"/>
                </a:cxn>
                <a:cxn ang="0">
                  <a:pos x="325" y="37"/>
                </a:cxn>
                <a:cxn ang="0">
                  <a:pos x="325" y="149"/>
                </a:cxn>
                <a:cxn ang="0">
                  <a:pos x="325" y="469"/>
                </a:cxn>
                <a:cxn ang="0">
                  <a:pos x="277" y="549"/>
                </a:cxn>
                <a:cxn ang="0">
                  <a:pos x="165" y="549"/>
                </a:cxn>
                <a:cxn ang="0">
                  <a:pos x="117" y="549"/>
                </a:cxn>
                <a:cxn ang="0">
                  <a:pos x="37" y="549"/>
                </a:cxn>
                <a:cxn ang="0">
                  <a:pos x="5" y="469"/>
                </a:cxn>
                <a:cxn ang="0">
                  <a:pos x="5" y="309"/>
                </a:cxn>
                <a:cxn ang="0">
                  <a:pos x="5" y="85"/>
                </a:cxn>
                <a:cxn ang="0">
                  <a:pos x="21" y="21"/>
                </a:cxn>
                <a:cxn ang="0">
                  <a:pos x="69" y="5"/>
                </a:cxn>
                <a:cxn ang="0">
                  <a:pos x="197" y="5"/>
                </a:cxn>
              </a:cxnLst>
              <a:rect l="0" t="0" r="r" b="b"/>
              <a:pathLst>
                <a:path w="336" h="562">
                  <a:moveTo>
                    <a:pt x="117" y="5"/>
                  </a:moveTo>
                  <a:cubicBezTo>
                    <a:pt x="171" y="2"/>
                    <a:pt x="226" y="0"/>
                    <a:pt x="261" y="5"/>
                  </a:cubicBezTo>
                  <a:cubicBezTo>
                    <a:pt x="296" y="10"/>
                    <a:pt x="314" y="13"/>
                    <a:pt x="325" y="37"/>
                  </a:cubicBezTo>
                  <a:cubicBezTo>
                    <a:pt x="336" y="61"/>
                    <a:pt x="325" y="77"/>
                    <a:pt x="325" y="149"/>
                  </a:cubicBezTo>
                  <a:cubicBezTo>
                    <a:pt x="325" y="221"/>
                    <a:pt x="333" y="402"/>
                    <a:pt x="325" y="469"/>
                  </a:cubicBezTo>
                  <a:cubicBezTo>
                    <a:pt x="317" y="536"/>
                    <a:pt x="304" y="536"/>
                    <a:pt x="277" y="549"/>
                  </a:cubicBezTo>
                  <a:cubicBezTo>
                    <a:pt x="250" y="562"/>
                    <a:pt x="192" y="549"/>
                    <a:pt x="165" y="549"/>
                  </a:cubicBezTo>
                  <a:cubicBezTo>
                    <a:pt x="138" y="549"/>
                    <a:pt x="138" y="549"/>
                    <a:pt x="117" y="549"/>
                  </a:cubicBezTo>
                  <a:cubicBezTo>
                    <a:pt x="96" y="549"/>
                    <a:pt x="56" y="562"/>
                    <a:pt x="37" y="549"/>
                  </a:cubicBezTo>
                  <a:cubicBezTo>
                    <a:pt x="18" y="536"/>
                    <a:pt x="10" y="509"/>
                    <a:pt x="5" y="469"/>
                  </a:cubicBezTo>
                  <a:cubicBezTo>
                    <a:pt x="0" y="429"/>
                    <a:pt x="5" y="373"/>
                    <a:pt x="5" y="309"/>
                  </a:cubicBezTo>
                  <a:cubicBezTo>
                    <a:pt x="5" y="245"/>
                    <a:pt x="2" y="133"/>
                    <a:pt x="5" y="85"/>
                  </a:cubicBezTo>
                  <a:cubicBezTo>
                    <a:pt x="8" y="37"/>
                    <a:pt x="10" y="34"/>
                    <a:pt x="21" y="21"/>
                  </a:cubicBezTo>
                  <a:cubicBezTo>
                    <a:pt x="32" y="8"/>
                    <a:pt x="40" y="8"/>
                    <a:pt x="69" y="5"/>
                  </a:cubicBezTo>
                  <a:cubicBezTo>
                    <a:pt x="98" y="2"/>
                    <a:pt x="147" y="3"/>
                    <a:pt x="197" y="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 rot="-364109">
              <a:off x="3665" y="2208"/>
              <a:ext cx="13" cy="5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0"/>
                </a:cxn>
                <a:cxn ang="0">
                  <a:pos x="18" y="120"/>
                </a:cxn>
                <a:cxn ang="0">
                  <a:pos x="30" y="54"/>
                </a:cxn>
                <a:cxn ang="0">
                  <a:pos x="12" y="0"/>
                </a:cxn>
              </a:cxnLst>
              <a:rect l="0" t="0" r="r" b="b"/>
              <a:pathLst>
                <a:path w="30" h="120">
                  <a:moveTo>
                    <a:pt x="12" y="0"/>
                  </a:moveTo>
                  <a:lnTo>
                    <a:pt x="0" y="60"/>
                  </a:lnTo>
                  <a:lnTo>
                    <a:pt x="18" y="120"/>
                  </a:lnTo>
                  <a:lnTo>
                    <a:pt x="30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81" name="Freeform 45" descr="Упаковочная бумага"/>
            <p:cNvSpPr>
              <a:spLocks/>
            </p:cNvSpPr>
            <p:nvPr/>
          </p:nvSpPr>
          <p:spPr bwMode="auto">
            <a:xfrm>
              <a:off x="3632" y="1679"/>
              <a:ext cx="971" cy="786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220" y="76"/>
                </a:cxn>
                <a:cxn ang="0">
                  <a:pos x="460" y="52"/>
                </a:cxn>
                <a:cxn ang="0">
                  <a:pos x="736" y="22"/>
                </a:cxn>
                <a:cxn ang="0">
                  <a:pos x="862" y="4"/>
                </a:cxn>
                <a:cxn ang="0">
                  <a:pos x="886" y="4"/>
                </a:cxn>
                <a:cxn ang="0">
                  <a:pos x="898" y="28"/>
                </a:cxn>
                <a:cxn ang="0">
                  <a:pos x="904" y="82"/>
                </a:cxn>
                <a:cxn ang="0">
                  <a:pos x="922" y="190"/>
                </a:cxn>
                <a:cxn ang="0">
                  <a:pos x="940" y="286"/>
                </a:cxn>
                <a:cxn ang="0">
                  <a:pos x="952" y="376"/>
                </a:cxn>
                <a:cxn ang="0">
                  <a:pos x="964" y="448"/>
                </a:cxn>
                <a:cxn ang="0">
                  <a:pos x="964" y="544"/>
                </a:cxn>
                <a:cxn ang="0">
                  <a:pos x="970" y="652"/>
                </a:cxn>
                <a:cxn ang="0">
                  <a:pos x="958" y="670"/>
                </a:cxn>
                <a:cxn ang="0">
                  <a:pos x="940" y="676"/>
                </a:cxn>
                <a:cxn ang="0">
                  <a:pos x="904" y="688"/>
                </a:cxn>
                <a:cxn ang="0">
                  <a:pos x="874" y="688"/>
                </a:cxn>
                <a:cxn ang="0">
                  <a:pos x="844" y="694"/>
                </a:cxn>
                <a:cxn ang="0">
                  <a:pos x="784" y="700"/>
                </a:cxn>
                <a:cxn ang="0">
                  <a:pos x="752" y="703"/>
                </a:cxn>
                <a:cxn ang="0">
                  <a:pos x="752" y="683"/>
                </a:cxn>
                <a:cxn ang="0">
                  <a:pos x="736" y="643"/>
                </a:cxn>
                <a:cxn ang="0">
                  <a:pos x="694" y="598"/>
                </a:cxn>
                <a:cxn ang="0">
                  <a:pos x="634" y="586"/>
                </a:cxn>
                <a:cxn ang="0">
                  <a:pos x="586" y="592"/>
                </a:cxn>
                <a:cxn ang="0">
                  <a:pos x="556" y="623"/>
                </a:cxn>
                <a:cxn ang="0">
                  <a:pos x="540" y="655"/>
                </a:cxn>
                <a:cxn ang="0">
                  <a:pos x="532" y="699"/>
                </a:cxn>
                <a:cxn ang="0">
                  <a:pos x="544" y="736"/>
                </a:cxn>
                <a:cxn ang="0">
                  <a:pos x="490" y="742"/>
                </a:cxn>
                <a:cxn ang="0">
                  <a:pos x="454" y="748"/>
                </a:cxn>
                <a:cxn ang="0">
                  <a:pos x="388" y="760"/>
                </a:cxn>
                <a:cxn ang="0">
                  <a:pos x="264" y="771"/>
                </a:cxn>
                <a:cxn ang="0">
                  <a:pos x="190" y="784"/>
                </a:cxn>
                <a:cxn ang="0">
                  <a:pos x="148" y="784"/>
                </a:cxn>
                <a:cxn ang="0">
                  <a:pos x="130" y="784"/>
                </a:cxn>
                <a:cxn ang="0">
                  <a:pos x="112" y="778"/>
                </a:cxn>
                <a:cxn ang="0">
                  <a:pos x="106" y="748"/>
                </a:cxn>
                <a:cxn ang="0">
                  <a:pos x="88" y="562"/>
                </a:cxn>
                <a:cxn ang="0">
                  <a:pos x="70" y="364"/>
                </a:cxn>
                <a:cxn ang="0">
                  <a:pos x="52" y="220"/>
                </a:cxn>
                <a:cxn ang="0">
                  <a:pos x="28" y="100"/>
                </a:cxn>
              </a:cxnLst>
              <a:rect l="0" t="0" r="r" b="b"/>
              <a:pathLst>
                <a:path w="971" h="786">
                  <a:moveTo>
                    <a:pt x="28" y="100"/>
                  </a:moveTo>
                  <a:cubicBezTo>
                    <a:pt x="56" y="76"/>
                    <a:pt x="148" y="84"/>
                    <a:pt x="220" y="76"/>
                  </a:cubicBezTo>
                  <a:cubicBezTo>
                    <a:pt x="292" y="68"/>
                    <a:pt x="374" y="61"/>
                    <a:pt x="460" y="52"/>
                  </a:cubicBezTo>
                  <a:cubicBezTo>
                    <a:pt x="546" y="43"/>
                    <a:pt x="669" y="30"/>
                    <a:pt x="736" y="22"/>
                  </a:cubicBezTo>
                  <a:cubicBezTo>
                    <a:pt x="803" y="14"/>
                    <a:pt x="837" y="7"/>
                    <a:pt x="862" y="4"/>
                  </a:cubicBezTo>
                  <a:cubicBezTo>
                    <a:pt x="887" y="1"/>
                    <a:pt x="880" y="0"/>
                    <a:pt x="886" y="4"/>
                  </a:cubicBezTo>
                  <a:cubicBezTo>
                    <a:pt x="892" y="8"/>
                    <a:pt x="895" y="15"/>
                    <a:pt x="898" y="28"/>
                  </a:cubicBezTo>
                  <a:cubicBezTo>
                    <a:pt x="901" y="41"/>
                    <a:pt x="900" y="55"/>
                    <a:pt x="904" y="82"/>
                  </a:cubicBezTo>
                  <a:cubicBezTo>
                    <a:pt x="908" y="109"/>
                    <a:pt x="916" y="156"/>
                    <a:pt x="922" y="190"/>
                  </a:cubicBezTo>
                  <a:cubicBezTo>
                    <a:pt x="928" y="224"/>
                    <a:pt x="935" y="255"/>
                    <a:pt x="940" y="286"/>
                  </a:cubicBezTo>
                  <a:cubicBezTo>
                    <a:pt x="945" y="317"/>
                    <a:pt x="948" y="349"/>
                    <a:pt x="952" y="376"/>
                  </a:cubicBezTo>
                  <a:cubicBezTo>
                    <a:pt x="956" y="403"/>
                    <a:pt x="962" y="420"/>
                    <a:pt x="964" y="448"/>
                  </a:cubicBezTo>
                  <a:cubicBezTo>
                    <a:pt x="966" y="476"/>
                    <a:pt x="963" y="510"/>
                    <a:pt x="964" y="544"/>
                  </a:cubicBezTo>
                  <a:cubicBezTo>
                    <a:pt x="965" y="578"/>
                    <a:pt x="971" y="631"/>
                    <a:pt x="970" y="652"/>
                  </a:cubicBezTo>
                  <a:cubicBezTo>
                    <a:pt x="969" y="673"/>
                    <a:pt x="963" y="666"/>
                    <a:pt x="958" y="670"/>
                  </a:cubicBezTo>
                  <a:cubicBezTo>
                    <a:pt x="953" y="674"/>
                    <a:pt x="949" y="673"/>
                    <a:pt x="940" y="676"/>
                  </a:cubicBezTo>
                  <a:cubicBezTo>
                    <a:pt x="931" y="679"/>
                    <a:pt x="915" y="686"/>
                    <a:pt x="904" y="688"/>
                  </a:cubicBezTo>
                  <a:cubicBezTo>
                    <a:pt x="893" y="690"/>
                    <a:pt x="884" y="687"/>
                    <a:pt x="874" y="688"/>
                  </a:cubicBezTo>
                  <a:cubicBezTo>
                    <a:pt x="864" y="689"/>
                    <a:pt x="859" y="692"/>
                    <a:pt x="844" y="694"/>
                  </a:cubicBezTo>
                  <a:cubicBezTo>
                    <a:pt x="829" y="696"/>
                    <a:pt x="799" y="699"/>
                    <a:pt x="784" y="700"/>
                  </a:cubicBezTo>
                  <a:cubicBezTo>
                    <a:pt x="769" y="701"/>
                    <a:pt x="757" y="706"/>
                    <a:pt x="752" y="703"/>
                  </a:cubicBezTo>
                  <a:cubicBezTo>
                    <a:pt x="747" y="700"/>
                    <a:pt x="755" y="693"/>
                    <a:pt x="752" y="683"/>
                  </a:cubicBezTo>
                  <a:cubicBezTo>
                    <a:pt x="749" y="673"/>
                    <a:pt x="746" y="657"/>
                    <a:pt x="736" y="643"/>
                  </a:cubicBezTo>
                  <a:cubicBezTo>
                    <a:pt x="726" y="629"/>
                    <a:pt x="711" y="608"/>
                    <a:pt x="694" y="598"/>
                  </a:cubicBezTo>
                  <a:cubicBezTo>
                    <a:pt x="677" y="588"/>
                    <a:pt x="652" y="587"/>
                    <a:pt x="634" y="586"/>
                  </a:cubicBezTo>
                  <a:cubicBezTo>
                    <a:pt x="616" y="585"/>
                    <a:pt x="599" y="586"/>
                    <a:pt x="586" y="592"/>
                  </a:cubicBezTo>
                  <a:cubicBezTo>
                    <a:pt x="573" y="598"/>
                    <a:pt x="564" y="613"/>
                    <a:pt x="556" y="623"/>
                  </a:cubicBezTo>
                  <a:cubicBezTo>
                    <a:pt x="548" y="633"/>
                    <a:pt x="544" y="642"/>
                    <a:pt x="540" y="655"/>
                  </a:cubicBezTo>
                  <a:cubicBezTo>
                    <a:pt x="536" y="668"/>
                    <a:pt x="531" y="686"/>
                    <a:pt x="532" y="699"/>
                  </a:cubicBezTo>
                  <a:cubicBezTo>
                    <a:pt x="533" y="712"/>
                    <a:pt x="551" y="729"/>
                    <a:pt x="544" y="736"/>
                  </a:cubicBezTo>
                  <a:cubicBezTo>
                    <a:pt x="537" y="743"/>
                    <a:pt x="505" y="740"/>
                    <a:pt x="490" y="742"/>
                  </a:cubicBezTo>
                  <a:cubicBezTo>
                    <a:pt x="475" y="744"/>
                    <a:pt x="471" y="745"/>
                    <a:pt x="454" y="748"/>
                  </a:cubicBezTo>
                  <a:cubicBezTo>
                    <a:pt x="437" y="751"/>
                    <a:pt x="420" y="756"/>
                    <a:pt x="388" y="760"/>
                  </a:cubicBezTo>
                  <a:cubicBezTo>
                    <a:pt x="356" y="764"/>
                    <a:pt x="297" y="767"/>
                    <a:pt x="264" y="771"/>
                  </a:cubicBezTo>
                  <a:cubicBezTo>
                    <a:pt x="231" y="775"/>
                    <a:pt x="209" y="782"/>
                    <a:pt x="190" y="784"/>
                  </a:cubicBezTo>
                  <a:cubicBezTo>
                    <a:pt x="171" y="786"/>
                    <a:pt x="158" y="784"/>
                    <a:pt x="148" y="784"/>
                  </a:cubicBezTo>
                  <a:cubicBezTo>
                    <a:pt x="138" y="784"/>
                    <a:pt x="136" y="785"/>
                    <a:pt x="130" y="784"/>
                  </a:cubicBezTo>
                  <a:cubicBezTo>
                    <a:pt x="124" y="783"/>
                    <a:pt x="116" y="784"/>
                    <a:pt x="112" y="778"/>
                  </a:cubicBezTo>
                  <a:cubicBezTo>
                    <a:pt x="108" y="772"/>
                    <a:pt x="110" y="784"/>
                    <a:pt x="106" y="748"/>
                  </a:cubicBezTo>
                  <a:cubicBezTo>
                    <a:pt x="102" y="712"/>
                    <a:pt x="94" y="626"/>
                    <a:pt x="88" y="562"/>
                  </a:cubicBezTo>
                  <a:cubicBezTo>
                    <a:pt x="82" y="498"/>
                    <a:pt x="76" y="421"/>
                    <a:pt x="70" y="364"/>
                  </a:cubicBezTo>
                  <a:cubicBezTo>
                    <a:pt x="64" y="307"/>
                    <a:pt x="58" y="263"/>
                    <a:pt x="52" y="220"/>
                  </a:cubicBezTo>
                  <a:cubicBezTo>
                    <a:pt x="46" y="177"/>
                    <a:pt x="0" y="124"/>
                    <a:pt x="28" y="10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45791" dir="19578596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95" name="Arc 46"/>
            <p:cNvSpPr>
              <a:spLocks/>
            </p:cNvSpPr>
            <p:nvPr/>
          </p:nvSpPr>
          <p:spPr bwMode="auto">
            <a:xfrm flipV="1">
              <a:off x="4111" y="2235"/>
              <a:ext cx="322" cy="182"/>
            </a:xfrm>
            <a:custGeom>
              <a:avLst/>
              <a:gdLst>
                <a:gd name="T0" fmla="*/ 2 w 42984"/>
                <a:gd name="T1" fmla="*/ 0 h 25158"/>
                <a:gd name="T2" fmla="*/ 0 w 42984"/>
                <a:gd name="T3" fmla="*/ 0 h 25158"/>
                <a:gd name="T4" fmla="*/ 1 w 42984"/>
                <a:gd name="T5" fmla="*/ 0 h 25158"/>
                <a:gd name="T6" fmla="*/ 0 60000 65536"/>
                <a:gd name="T7" fmla="*/ 0 60000 65536"/>
                <a:gd name="T8" fmla="*/ 0 60000 65536"/>
                <a:gd name="T9" fmla="*/ 0 w 42984"/>
                <a:gd name="T10" fmla="*/ 0 h 25158"/>
                <a:gd name="T11" fmla="*/ 42984 w 42984"/>
                <a:gd name="T12" fmla="*/ 25158 h 25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84" h="25158" fill="none" extrusionOk="0">
                  <a:moveTo>
                    <a:pt x="42984" y="6604"/>
                  </a:moveTo>
                  <a:cubicBezTo>
                    <a:pt x="41467" y="17249"/>
                    <a:pt x="32352" y="25157"/>
                    <a:pt x="21600" y="25158"/>
                  </a:cubicBezTo>
                  <a:cubicBezTo>
                    <a:pt x="9670" y="25158"/>
                    <a:pt x="0" y="15487"/>
                    <a:pt x="0" y="3558"/>
                  </a:cubicBezTo>
                  <a:cubicBezTo>
                    <a:pt x="-1" y="2365"/>
                    <a:pt x="98" y="1175"/>
                    <a:pt x="295" y="0"/>
                  </a:cubicBezTo>
                </a:path>
                <a:path w="42984" h="25158" stroke="0" extrusionOk="0">
                  <a:moveTo>
                    <a:pt x="42984" y="6604"/>
                  </a:moveTo>
                  <a:cubicBezTo>
                    <a:pt x="41467" y="17249"/>
                    <a:pt x="32352" y="25157"/>
                    <a:pt x="21600" y="25158"/>
                  </a:cubicBezTo>
                  <a:cubicBezTo>
                    <a:pt x="9670" y="25158"/>
                    <a:pt x="0" y="15487"/>
                    <a:pt x="0" y="3558"/>
                  </a:cubicBezTo>
                  <a:cubicBezTo>
                    <a:pt x="-1" y="2365"/>
                    <a:pt x="98" y="1175"/>
                    <a:pt x="295" y="0"/>
                  </a:cubicBezTo>
                  <a:lnTo>
                    <a:pt x="21600" y="3558"/>
                  </a:lnTo>
                  <a:close/>
                </a:path>
              </a:pathLst>
            </a:cu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7196" name="Oval 47"/>
            <p:cNvSpPr>
              <a:spLocks noChangeArrowheads="1"/>
            </p:cNvSpPr>
            <p:nvPr/>
          </p:nvSpPr>
          <p:spPr bwMode="auto">
            <a:xfrm rot="-364109">
              <a:off x="3161" y="2489"/>
              <a:ext cx="43" cy="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grpSp>
          <p:nvGrpSpPr>
            <p:cNvPr id="7197" name="Group 48"/>
            <p:cNvGrpSpPr>
              <a:grpSpLocks/>
            </p:cNvGrpSpPr>
            <p:nvPr/>
          </p:nvGrpSpPr>
          <p:grpSpPr bwMode="auto">
            <a:xfrm>
              <a:off x="4551" y="2197"/>
              <a:ext cx="38" cy="90"/>
              <a:chOff x="4551" y="2197"/>
              <a:chExt cx="38" cy="90"/>
            </a:xfrm>
          </p:grpSpPr>
          <p:sp>
            <p:nvSpPr>
              <p:cNvPr id="7206" name="Rectangle 49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7207" name="Rectangle 50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7208" name="Rectangle 51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</p:grpSp>
        <p:grpSp>
          <p:nvGrpSpPr>
            <p:cNvPr id="7198" name="Group 52"/>
            <p:cNvGrpSpPr>
              <a:grpSpLocks/>
            </p:cNvGrpSpPr>
            <p:nvPr/>
          </p:nvGrpSpPr>
          <p:grpSpPr bwMode="auto">
            <a:xfrm>
              <a:off x="4617" y="2179"/>
              <a:ext cx="38" cy="90"/>
              <a:chOff x="4551" y="2197"/>
              <a:chExt cx="38" cy="90"/>
            </a:xfrm>
          </p:grpSpPr>
          <p:sp>
            <p:nvSpPr>
              <p:cNvPr id="7203" name="Rectangle 53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7204" name="Rectangle 54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7205" name="Rectangle 55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</p:grpSp>
        <p:grpSp>
          <p:nvGrpSpPr>
            <p:cNvPr id="7199" name="Group 56"/>
            <p:cNvGrpSpPr>
              <a:grpSpLocks/>
            </p:cNvGrpSpPr>
            <p:nvPr/>
          </p:nvGrpSpPr>
          <p:grpSpPr bwMode="auto">
            <a:xfrm rot="-3614127">
              <a:off x="3237" y="1927"/>
              <a:ext cx="38" cy="90"/>
              <a:chOff x="4551" y="2197"/>
              <a:chExt cx="38" cy="90"/>
            </a:xfrm>
          </p:grpSpPr>
          <p:sp>
            <p:nvSpPr>
              <p:cNvPr id="7200" name="Rectangle 57"/>
              <p:cNvSpPr>
                <a:spLocks noChangeArrowheads="1"/>
              </p:cNvSpPr>
              <p:nvPr/>
            </p:nvSpPr>
            <p:spPr bwMode="auto">
              <a:xfrm>
                <a:off x="4551" y="2197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7201" name="Rectangle 58"/>
              <p:cNvSpPr>
                <a:spLocks noChangeArrowheads="1"/>
              </p:cNvSpPr>
              <p:nvPr/>
            </p:nvSpPr>
            <p:spPr bwMode="auto">
              <a:xfrm>
                <a:off x="4554" y="2230"/>
                <a:ext cx="32" cy="27"/>
              </a:xfrm>
              <a:prstGeom prst="rect">
                <a:avLst/>
              </a:prstGeom>
              <a:solidFill>
                <a:srgbClr val="F7FC2C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7202" name="Rectangle 59"/>
              <p:cNvSpPr>
                <a:spLocks noChangeArrowheads="1"/>
              </p:cNvSpPr>
              <p:nvPr/>
            </p:nvSpPr>
            <p:spPr bwMode="auto">
              <a:xfrm>
                <a:off x="4557" y="2260"/>
                <a:ext cx="32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</p:grpSp>
      </p:grpSp>
      <p:grpSp>
        <p:nvGrpSpPr>
          <p:cNvPr id="7" name="Group 60"/>
          <p:cNvGrpSpPr>
            <a:grpSpLocks/>
          </p:cNvGrpSpPr>
          <p:nvPr/>
        </p:nvGrpSpPr>
        <p:grpSpPr bwMode="auto">
          <a:xfrm rot="-360183">
            <a:off x="8788400" y="2794000"/>
            <a:ext cx="295275" cy="300038"/>
            <a:chOff x="4920" y="2408"/>
            <a:chExt cx="432" cy="432"/>
          </a:xfrm>
        </p:grpSpPr>
        <p:sp>
          <p:nvSpPr>
            <p:cNvPr id="14397" name="AutoShape 61"/>
            <p:cNvSpPr>
              <a:spLocks noChangeArrowheads="1"/>
            </p:cNvSpPr>
            <p:nvPr/>
          </p:nvSpPr>
          <p:spPr bwMode="auto">
            <a:xfrm>
              <a:off x="4920" y="2419"/>
              <a:ext cx="432" cy="416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98" name="Oval 62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 rot="-360183">
            <a:off x="7494588" y="2995613"/>
            <a:ext cx="295275" cy="300037"/>
            <a:chOff x="4920" y="2408"/>
            <a:chExt cx="432" cy="432"/>
          </a:xfrm>
        </p:grpSpPr>
        <p:sp>
          <p:nvSpPr>
            <p:cNvPr id="14400" name="AutoShape 64"/>
            <p:cNvSpPr>
              <a:spLocks noChangeArrowheads="1"/>
            </p:cNvSpPr>
            <p:nvPr/>
          </p:nvSpPr>
          <p:spPr bwMode="auto">
            <a:xfrm>
              <a:off x="4920" y="2419"/>
              <a:ext cx="432" cy="416"/>
            </a:xfrm>
            <a:prstGeom prst="star16">
              <a:avLst>
                <a:gd name="adj" fmla="val 5625"/>
              </a:avLst>
            </a:prstGeom>
            <a:solidFill>
              <a:schemeClr val="accent1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401" name="Oval 65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4402" name="AutoShape 66"/>
          <p:cNvSpPr>
            <a:spLocks noChangeArrowheads="1"/>
          </p:cNvSpPr>
          <p:nvPr/>
        </p:nvSpPr>
        <p:spPr bwMode="auto">
          <a:xfrm>
            <a:off x="323850" y="4437063"/>
            <a:ext cx="2281238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 = v ∙ t</a:t>
            </a:r>
            <a:r>
              <a:rPr lang="ru-RU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403" name="AutoShape 67"/>
          <p:cNvSpPr>
            <a:spLocks noChangeArrowheads="1"/>
          </p:cNvSpPr>
          <p:nvPr/>
        </p:nvSpPr>
        <p:spPr bwMode="auto">
          <a:xfrm>
            <a:off x="323850" y="5589588"/>
            <a:ext cx="2281238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 = s : v</a:t>
            </a:r>
            <a:r>
              <a:rPr lang="ru-RU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405" name="WordArt 69"/>
          <p:cNvSpPr>
            <a:spLocks noChangeArrowheads="1" noChangeShapeType="1" noTextEdit="1"/>
          </p:cNvSpPr>
          <p:nvPr/>
        </p:nvSpPr>
        <p:spPr bwMode="auto">
          <a:xfrm>
            <a:off x="4500563" y="4221163"/>
            <a:ext cx="374491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en-US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sz="3600" b="1" i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07" name="WordArt 71"/>
          <p:cNvSpPr>
            <a:spLocks noChangeArrowheads="1" noChangeShapeType="1" noTextEdit="1"/>
          </p:cNvSpPr>
          <p:nvPr/>
        </p:nvSpPr>
        <p:spPr bwMode="auto">
          <a:xfrm>
            <a:off x="5219700" y="5300663"/>
            <a:ext cx="18732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= 10</a:t>
            </a:r>
            <a:endParaRPr lang="uk-UA" sz="3600" b="1" i="1" kern="1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7" descr="KNIGH0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75 0.12223 " pathEditMode="relative" ptsTypes="AA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75 0.12223 " pathEditMode="relative" ptsTypes="AA">
                                      <p:cBhvr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775 0.12223 " pathEditMode="relative" ptsTypes="AA">
                                      <p:cBhvr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5.55556E-6 L -1.2599 5.55556E-6 " pathEditMode="relative" ptsTypes="AA">
                                      <p:cBhvr>
                                        <p:cTn id="80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402" grpId="0" animBg="1" autoUpdateAnimBg="0"/>
      <p:bldP spid="14403" grpId="0" animBg="1" autoUpdateAnimBg="0"/>
      <p:bldP spid="14405" grpId="0" animBg="1"/>
      <p:bldP spid="144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692275" y="188913"/>
            <a:ext cx="2447925" cy="720725"/>
          </a:xfrm>
          <a:prstGeom prst="wedgeRoundRectCallout">
            <a:avLst>
              <a:gd name="adj1" fmla="val -57588"/>
              <a:gd name="adj2" fmla="val 132157"/>
              <a:gd name="adj3" fmla="val 16667"/>
            </a:avLst>
          </a:prstGeom>
          <a:solidFill>
            <a:srgbClr val="FFFF99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A50021"/>
                </a:solidFill>
                <a:latin typeface="Times New Roman" panose="02020603050405020304" pitchFamily="18" charset="0"/>
              </a:rPr>
              <a:t>Задача.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411413" y="908050"/>
            <a:ext cx="66443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З якою швидкістю повинна рухатися людина, </a:t>
            </a:r>
          </a:p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щоб пройти 20 км за 4 </a:t>
            </a:r>
            <a:r>
              <a:rPr lang="uk-UA" sz="2400" b="1" dirty="0" err="1" smtClean="0">
                <a:latin typeface="Times New Roman" panose="02020603050405020304" pitchFamily="18" charset="0"/>
              </a:rPr>
              <a:t>год</a:t>
            </a:r>
            <a:r>
              <a:rPr lang="uk-UA" sz="2400" b="1" dirty="0" smtClean="0">
                <a:latin typeface="Times New Roman" panose="02020603050405020304" pitchFamily="18" charset="0"/>
              </a:rPr>
              <a:t>?</a:t>
            </a:r>
            <a:endParaRPr lang="uk-UA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8197" name="Group 12"/>
          <p:cNvGrpSpPr>
            <a:grpSpLocks/>
          </p:cNvGrpSpPr>
          <p:nvPr/>
        </p:nvGrpSpPr>
        <p:grpSpPr bwMode="auto">
          <a:xfrm>
            <a:off x="0" y="2852738"/>
            <a:ext cx="9812338" cy="1019175"/>
            <a:chOff x="-165" y="584"/>
            <a:chExt cx="6181" cy="642"/>
          </a:xfrm>
        </p:grpSpPr>
        <p:sp>
          <p:nvSpPr>
            <p:cNvPr id="8203" name="Rectangle 13"/>
            <p:cNvSpPr>
              <a:spLocks noChangeArrowheads="1"/>
            </p:cNvSpPr>
            <p:nvPr/>
          </p:nvSpPr>
          <p:spPr bwMode="auto">
            <a:xfrm rot="-356004">
              <a:off x="-165" y="707"/>
              <a:ext cx="6181" cy="406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B2B2B2"/>
                </a:gs>
                <a:gs pos="100000">
                  <a:srgbClr val="EAEAE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uk-UA" sz="96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04" name="Line 14"/>
            <p:cNvSpPr>
              <a:spLocks noChangeShapeType="1"/>
            </p:cNvSpPr>
            <p:nvPr/>
          </p:nvSpPr>
          <p:spPr bwMode="auto">
            <a:xfrm flipV="1">
              <a:off x="-165" y="584"/>
              <a:ext cx="6180" cy="64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15375" name="Picture 15" descr="aluno0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7185" flipH="1">
            <a:off x="8388350" y="1412875"/>
            <a:ext cx="9667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23850" y="4437063"/>
            <a:ext cx="2281238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 = v ∙ t</a:t>
            </a:r>
            <a:r>
              <a:rPr lang="ru-RU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23850" y="5516563"/>
            <a:ext cx="2281238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  <a:r>
              <a:rPr lang="ru-RU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4140200" y="4221163"/>
            <a:ext cx="37449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en-US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uk-UA" sz="3600" b="1" i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4429124" y="5357826"/>
            <a:ext cx="29242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uk-UA" sz="36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км/</a:t>
            </a:r>
            <a:r>
              <a:rPr lang="uk-UA" sz="3600" b="1" i="1" kern="10" dirty="0" err="1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uk-UA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 descr="KNIGH0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91111 0.1199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56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78035E-7 L -1.24566 0.25387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76" grpId="0" animBg="1" autoUpdateAnimBg="0"/>
      <p:bldP spid="15377" grpId="0" animBg="1" autoUpdateAnimBg="0"/>
      <p:bldP spid="15378" grpId="0" animBg="1"/>
      <p:bldP spid="153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-25400" y="4876800"/>
            <a:ext cx="9169400" cy="914400"/>
            <a:chOff x="-16" y="2352"/>
            <a:chExt cx="5776" cy="572"/>
          </a:xfrm>
        </p:grpSpPr>
        <p:sp>
          <p:nvSpPr>
            <p:cNvPr id="10274" name="Freeform 7" descr="Орех"/>
            <p:cNvSpPr>
              <a:spLocks/>
            </p:cNvSpPr>
            <p:nvPr/>
          </p:nvSpPr>
          <p:spPr bwMode="auto">
            <a:xfrm rot="21228534" flipH="1">
              <a:off x="288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75" name="Freeform 8" descr="Орех"/>
            <p:cNvSpPr>
              <a:spLocks/>
            </p:cNvSpPr>
            <p:nvPr/>
          </p:nvSpPr>
          <p:spPr bwMode="auto">
            <a:xfrm rot="21228534" flipH="1">
              <a:off x="4907" y="240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76" name="Freeform 9" descr="Орех"/>
            <p:cNvSpPr>
              <a:spLocks/>
            </p:cNvSpPr>
            <p:nvPr/>
          </p:nvSpPr>
          <p:spPr bwMode="auto">
            <a:xfrm rot="21228534" flipH="1">
              <a:off x="5088" y="235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77" name="Freeform 10" descr="Орех"/>
            <p:cNvSpPr>
              <a:spLocks/>
            </p:cNvSpPr>
            <p:nvPr/>
          </p:nvSpPr>
          <p:spPr bwMode="auto">
            <a:xfrm rot="21228534" flipH="1">
              <a:off x="5243" y="235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78" name="Freeform 11" descr="Орех"/>
            <p:cNvSpPr>
              <a:spLocks/>
            </p:cNvSpPr>
            <p:nvPr/>
          </p:nvSpPr>
          <p:spPr bwMode="auto">
            <a:xfrm rot="21228534" flipH="1">
              <a:off x="5483" y="2352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79" name="Freeform 12" descr="Дуб"/>
            <p:cNvSpPr>
              <a:spLocks/>
            </p:cNvSpPr>
            <p:nvPr/>
          </p:nvSpPr>
          <p:spPr bwMode="auto">
            <a:xfrm rot="21228534" flipH="1">
              <a:off x="624" y="26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80" name="Freeform 13" descr="Каштан"/>
            <p:cNvSpPr>
              <a:spLocks/>
            </p:cNvSpPr>
            <p:nvPr/>
          </p:nvSpPr>
          <p:spPr bwMode="auto">
            <a:xfrm rot="21228534" flipH="1">
              <a:off x="0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81" name="Freeform 14" descr="Каштан"/>
            <p:cNvSpPr>
              <a:spLocks/>
            </p:cNvSpPr>
            <p:nvPr/>
          </p:nvSpPr>
          <p:spPr bwMode="auto">
            <a:xfrm rot="21228534" flipH="1">
              <a:off x="144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82" name="Freeform 15" descr="Каштан"/>
            <p:cNvSpPr>
              <a:spLocks/>
            </p:cNvSpPr>
            <p:nvPr/>
          </p:nvSpPr>
          <p:spPr bwMode="auto">
            <a:xfrm rot="21228534" flipH="1">
              <a:off x="480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83" name="Freeform 16" descr="Каштан"/>
            <p:cNvSpPr>
              <a:spLocks/>
            </p:cNvSpPr>
            <p:nvPr/>
          </p:nvSpPr>
          <p:spPr bwMode="auto">
            <a:xfrm rot="21228534" flipH="1">
              <a:off x="4475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84" name="Freeform 17" descr="Каштан"/>
            <p:cNvSpPr>
              <a:spLocks/>
            </p:cNvSpPr>
            <p:nvPr/>
          </p:nvSpPr>
          <p:spPr bwMode="auto">
            <a:xfrm rot="21228534" flipH="1">
              <a:off x="4704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85" name="Freeform 18" descr="Орех"/>
            <p:cNvSpPr>
              <a:spLocks/>
            </p:cNvSpPr>
            <p:nvPr/>
          </p:nvSpPr>
          <p:spPr bwMode="auto">
            <a:xfrm rot="21228534" flipH="1">
              <a:off x="4272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86" name="Freeform 19" descr="Каштан"/>
            <p:cNvSpPr>
              <a:spLocks/>
            </p:cNvSpPr>
            <p:nvPr/>
          </p:nvSpPr>
          <p:spPr bwMode="auto">
            <a:xfrm rot="21228534" flipH="1">
              <a:off x="4080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87" name="Freeform 20" descr="Каштан"/>
            <p:cNvSpPr>
              <a:spLocks/>
            </p:cNvSpPr>
            <p:nvPr/>
          </p:nvSpPr>
          <p:spPr bwMode="auto">
            <a:xfrm rot="21228534" flipH="1">
              <a:off x="3888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88" name="Freeform 21" descr="Каштан"/>
            <p:cNvSpPr>
              <a:spLocks/>
            </p:cNvSpPr>
            <p:nvPr/>
          </p:nvSpPr>
          <p:spPr bwMode="auto">
            <a:xfrm rot="21228534" flipH="1">
              <a:off x="3696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89" name="Freeform 22" descr="Каштан"/>
            <p:cNvSpPr>
              <a:spLocks/>
            </p:cNvSpPr>
            <p:nvPr/>
          </p:nvSpPr>
          <p:spPr bwMode="auto">
            <a:xfrm rot="21228534" flipH="1">
              <a:off x="3504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90" name="Freeform 23" descr="Орех"/>
            <p:cNvSpPr>
              <a:spLocks/>
            </p:cNvSpPr>
            <p:nvPr/>
          </p:nvSpPr>
          <p:spPr bwMode="auto">
            <a:xfrm rot="21228534" flipH="1">
              <a:off x="3312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91" name="Freeform 24" descr="Каштан"/>
            <p:cNvSpPr>
              <a:spLocks/>
            </p:cNvSpPr>
            <p:nvPr/>
          </p:nvSpPr>
          <p:spPr bwMode="auto">
            <a:xfrm rot="21228534" flipH="1">
              <a:off x="3072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92" name="Freeform 25" descr="Каштан"/>
            <p:cNvSpPr>
              <a:spLocks/>
            </p:cNvSpPr>
            <p:nvPr/>
          </p:nvSpPr>
          <p:spPr bwMode="auto">
            <a:xfrm rot="21228534" flipH="1">
              <a:off x="2880" y="25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93" name="Freeform 26" descr="Каштан"/>
            <p:cNvSpPr>
              <a:spLocks/>
            </p:cNvSpPr>
            <p:nvPr/>
          </p:nvSpPr>
          <p:spPr bwMode="auto">
            <a:xfrm rot="21228534" flipH="1">
              <a:off x="2688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94" name="Freeform 27" descr="Орех"/>
            <p:cNvSpPr>
              <a:spLocks/>
            </p:cNvSpPr>
            <p:nvPr/>
          </p:nvSpPr>
          <p:spPr bwMode="auto">
            <a:xfrm rot="21228534" flipH="1">
              <a:off x="2496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95" name="Freeform 28" descr="Орех"/>
            <p:cNvSpPr>
              <a:spLocks/>
            </p:cNvSpPr>
            <p:nvPr/>
          </p:nvSpPr>
          <p:spPr bwMode="auto">
            <a:xfrm rot="21228534" flipH="1">
              <a:off x="2304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96" name="Freeform 29" descr="Орех"/>
            <p:cNvSpPr>
              <a:spLocks/>
            </p:cNvSpPr>
            <p:nvPr/>
          </p:nvSpPr>
          <p:spPr bwMode="auto">
            <a:xfrm rot="21228534" flipH="1">
              <a:off x="2112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97" name="Freeform 30" descr="Орех"/>
            <p:cNvSpPr>
              <a:spLocks/>
            </p:cNvSpPr>
            <p:nvPr/>
          </p:nvSpPr>
          <p:spPr bwMode="auto">
            <a:xfrm rot="21228534" flipH="1">
              <a:off x="1872" y="2540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98" name="Freeform 31" descr="Орех"/>
            <p:cNvSpPr>
              <a:spLocks/>
            </p:cNvSpPr>
            <p:nvPr/>
          </p:nvSpPr>
          <p:spPr bwMode="auto">
            <a:xfrm rot="21228534" flipH="1">
              <a:off x="1691" y="2588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99" name="Freeform 32" descr="Орех"/>
            <p:cNvSpPr>
              <a:spLocks/>
            </p:cNvSpPr>
            <p:nvPr/>
          </p:nvSpPr>
          <p:spPr bwMode="auto">
            <a:xfrm rot="21228534" flipH="1">
              <a:off x="1488" y="2592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300" name="Freeform 33" descr="Каштан"/>
            <p:cNvSpPr>
              <a:spLocks/>
            </p:cNvSpPr>
            <p:nvPr/>
          </p:nvSpPr>
          <p:spPr bwMode="auto">
            <a:xfrm rot="21228534" flipH="1">
              <a:off x="1296" y="2592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301" name="Freeform 34" descr="Каштан"/>
            <p:cNvSpPr>
              <a:spLocks/>
            </p:cNvSpPr>
            <p:nvPr/>
          </p:nvSpPr>
          <p:spPr bwMode="auto">
            <a:xfrm rot="21228534" flipH="1">
              <a:off x="1152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302" name="Freeform 35" descr="Каштан"/>
            <p:cNvSpPr>
              <a:spLocks/>
            </p:cNvSpPr>
            <p:nvPr/>
          </p:nvSpPr>
          <p:spPr bwMode="auto">
            <a:xfrm rot="21228534" flipH="1">
              <a:off x="960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303" name="Freeform 36" descr="Каштан"/>
            <p:cNvSpPr>
              <a:spLocks/>
            </p:cNvSpPr>
            <p:nvPr/>
          </p:nvSpPr>
          <p:spPr bwMode="auto">
            <a:xfrm rot="21228534" flipH="1">
              <a:off x="768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grpSp>
          <p:nvGrpSpPr>
            <p:cNvPr id="10304" name="Group 37"/>
            <p:cNvGrpSpPr>
              <a:grpSpLocks/>
            </p:cNvGrpSpPr>
            <p:nvPr/>
          </p:nvGrpSpPr>
          <p:grpSpPr bwMode="auto">
            <a:xfrm>
              <a:off x="-16" y="2484"/>
              <a:ext cx="5776" cy="404"/>
              <a:chOff x="-16" y="2484"/>
              <a:chExt cx="5776" cy="404"/>
            </a:xfrm>
          </p:grpSpPr>
          <p:sp>
            <p:nvSpPr>
              <p:cNvPr id="10305" name="Line 38"/>
              <p:cNvSpPr>
                <a:spLocks noChangeShapeType="1"/>
              </p:cNvSpPr>
              <p:nvPr/>
            </p:nvSpPr>
            <p:spPr bwMode="auto">
              <a:xfrm rot="-371466">
                <a:off x="9" y="2484"/>
                <a:ext cx="5751" cy="25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uk-UA"/>
              </a:p>
            </p:txBody>
          </p:sp>
          <p:sp>
            <p:nvSpPr>
              <p:cNvPr id="2" name="Freeform 39"/>
              <p:cNvSpPr>
                <a:spLocks/>
              </p:cNvSpPr>
              <p:nvPr/>
            </p:nvSpPr>
            <p:spPr bwMode="auto">
              <a:xfrm>
                <a:off x="-16" y="2498"/>
                <a:ext cx="5736" cy="390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5736" y="0"/>
                  </a:cxn>
                </a:cxnLst>
                <a:rect l="0" t="0" r="r" b="b"/>
                <a:pathLst>
                  <a:path w="5736" h="390">
                    <a:moveTo>
                      <a:pt x="0" y="390"/>
                    </a:moveTo>
                    <a:lnTo>
                      <a:pt x="5736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57150" cmpd="sng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0" y="5661025"/>
            <a:ext cx="9169400" cy="914400"/>
            <a:chOff x="-16" y="2352"/>
            <a:chExt cx="5776" cy="572"/>
          </a:xfrm>
        </p:grpSpPr>
        <p:sp>
          <p:nvSpPr>
            <p:cNvPr id="10241" name="Freeform 41" descr="Орех"/>
            <p:cNvSpPr>
              <a:spLocks/>
            </p:cNvSpPr>
            <p:nvPr/>
          </p:nvSpPr>
          <p:spPr bwMode="auto">
            <a:xfrm rot="21228534" flipH="1">
              <a:off x="288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42" name="Freeform 42" descr="Орех"/>
            <p:cNvSpPr>
              <a:spLocks/>
            </p:cNvSpPr>
            <p:nvPr/>
          </p:nvSpPr>
          <p:spPr bwMode="auto">
            <a:xfrm rot="21228534" flipH="1">
              <a:off x="4907" y="240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43" name="Freeform 43" descr="Орех"/>
            <p:cNvSpPr>
              <a:spLocks/>
            </p:cNvSpPr>
            <p:nvPr/>
          </p:nvSpPr>
          <p:spPr bwMode="auto">
            <a:xfrm rot="21228534" flipH="1">
              <a:off x="5088" y="235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44" name="Freeform 44" descr="Орех"/>
            <p:cNvSpPr>
              <a:spLocks/>
            </p:cNvSpPr>
            <p:nvPr/>
          </p:nvSpPr>
          <p:spPr bwMode="auto">
            <a:xfrm rot="21228534" flipH="1">
              <a:off x="5243" y="235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45" name="Freeform 45" descr="Орех"/>
            <p:cNvSpPr>
              <a:spLocks/>
            </p:cNvSpPr>
            <p:nvPr/>
          </p:nvSpPr>
          <p:spPr bwMode="auto">
            <a:xfrm rot="21228534" flipH="1">
              <a:off x="5483" y="2352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46" name="Freeform 46" descr="Дуб"/>
            <p:cNvSpPr>
              <a:spLocks/>
            </p:cNvSpPr>
            <p:nvPr/>
          </p:nvSpPr>
          <p:spPr bwMode="auto">
            <a:xfrm rot="21228534" flipH="1">
              <a:off x="624" y="26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47" name="Freeform 47" descr="Каштан"/>
            <p:cNvSpPr>
              <a:spLocks/>
            </p:cNvSpPr>
            <p:nvPr/>
          </p:nvSpPr>
          <p:spPr bwMode="auto">
            <a:xfrm rot="21228534" flipH="1">
              <a:off x="0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48" name="Freeform 48" descr="Каштан"/>
            <p:cNvSpPr>
              <a:spLocks/>
            </p:cNvSpPr>
            <p:nvPr/>
          </p:nvSpPr>
          <p:spPr bwMode="auto">
            <a:xfrm rot="21228534" flipH="1">
              <a:off x="144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49" name="Freeform 49" descr="Каштан"/>
            <p:cNvSpPr>
              <a:spLocks/>
            </p:cNvSpPr>
            <p:nvPr/>
          </p:nvSpPr>
          <p:spPr bwMode="auto">
            <a:xfrm rot="21228534" flipH="1">
              <a:off x="480" y="268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50" name="Freeform 50" descr="Каштан"/>
            <p:cNvSpPr>
              <a:spLocks/>
            </p:cNvSpPr>
            <p:nvPr/>
          </p:nvSpPr>
          <p:spPr bwMode="auto">
            <a:xfrm rot="21228534" flipH="1">
              <a:off x="4475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51" name="Freeform 51" descr="Каштан"/>
            <p:cNvSpPr>
              <a:spLocks/>
            </p:cNvSpPr>
            <p:nvPr/>
          </p:nvSpPr>
          <p:spPr bwMode="auto">
            <a:xfrm rot="21228534" flipH="1">
              <a:off x="4704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52" name="Freeform 52" descr="Орех"/>
            <p:cNvSpPr>
              <a:spLocks/>
            </p:cNvSpPr>
            <p:nvPr/>
          </p:nvSpPr>
          <p:spPr bwMode="auto">
            <a:xfrm rot="21228534" flipH="1">
              <a:off x="4272" y="240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53" name="Freeform 53" descr="Каштан"/>
            <p:cNvSpPr>
              <a:spLocks/>
            </p:cNvSpPr>
            <p:nvPr/>
          </p:nvSpPr>
          <p:spPr bwMode="auto">
            <a:xfrm rot="21228534" flipH="1">
              <a:off x="4080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54" name="Freeform 54" descr="Каштан"/>
            <p:cNvSpPr>
              <a:spLocks/>
            </p:cNvSpPr>
            <p:nvPr/>
          </p:nvSpPr>
          <p:spPr bwMode="auto">
            <a:xfrm rot="21228534" flipH="1">
              <a:off x="3888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55" name="Freeform 55" descr="Каштан"/>
            <p:cNvSpPr>
              <a:spLocks/>
            </p:cNvSpPr>
            <p:nvPr/>
          </p:nvSpPr>
          <p:spPr bwMode="auto">
            <a:xfrm rot="21228534" flipH="1">
              <a:off x="3696" y="24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56" name="Freeform 56" descr="Каштан"/>
            <p:cNvSpPr>
              <a:spLocks/>
            </p:cNvSpPr>
            <p:nvPr/>
          </p:nvSpPr>
          <p:spPr bwMode="auto">
            <a:xfrm rot="21228534" flipH="1">
              <a:off x="3504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57" name="Freeform 57" descr="Орех"/>
            <p:cNvSpPr>
              <a:spLocks/>
            </p:cNvSpPr>
            <p:nvPr/>
          </p:nvSpPr>
          <p:spPr bwMode="auto">
            <a:xfrm rot="21228534" flipH="1">
              <a:off x="3312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58" name="Freeform 58" descr="Каштан"/>
            <p:cNvSpPr>
              <a:spLocks/>
            </p:cNvSpPr>
            <p:nvPr/>
          </p:nvSpPr>
          <p:spPr bwMode="auto">
            <a:xfrm rot="21228534" flipH="1">
              <a:off x="3072" y="2496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59" name="Freeform 59" descr="Каштан"/>
            <p:cNvSpPr>
              <a:spLocks/>
            </p:cNvSpPr>
            <p:nvPr/>
          </p:nvSpPr>
          <p:spPr bwMode="auto">
            <a:xfrm rot="21228534" flipH="1">
              <a:off x="2880" y="2548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60" name="Freeform 60" descr="Каштан"/>
            <p:cNvSpPr>
              <a:spLocks/>
            </p:cNvSpPr>
            <p:nvPr/>
          </p:nvSpPr>
          <p:spPr bwMode="auto">
            <a:xfrm rot="21228534" flipH="1">
              <a:off x="2688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61" name="Freeform 61" descr="Орех"/>
            <p:cNvSpPr>
              <a:spLocks/>
            </p:cNvSpPr>
            <p:nvPr/>
          </p:nvSpPr>
          <p:spPr bwMode="auto">
            <a:xfrm rot="21228534" flipH="1">
              <a:off x="2496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62" name="Freeform 62" descr="Орех"/>
            <p:cNvSpPr>
              <a:spLocks/>
            </p:cNvSpPr>
            <p:nvPr/>
          </p:nvSpPr>
          <p:spPr bwMode="auto">
            <a:xfrm rot="21228534" flipH="1">
              <a:off x="2304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63" name="Freeform 63" descr="Орех"/>
            <p:cNvSpPr>
              <a:spLocks/>
            </p:cNvSpPr>
            <p:nvPr/>
          </p:nvSpPr>
          <p:spPr bwMode="auto">
            <a:xfrm rot="21228534" flipH="1">
              <a:off x="2112" y="2544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64" name="Freeform 64" descr="Орех"/>
            <p:cNvSpPr>
              <a:spLocks/>
            </p:cNvSpPr>
            <p:nvPr/>
          </p:nvSpPr>
          <p:spPr bwMode="auto">
            <a:xfrm rot="21228534" flipH="1">
              <a:off x="1872" y="2540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65" name="Freeform 65" descr="Орех"/>
            <p:cNvSpPr>
              <a:spLocks/>
            </p:cNvSpPr>
            <p:nvPr/>
          </p:nvSpPr>
          <p:spPr bwMode="auto">
            <a:xfrm rot="21228534" flipH="1">
              <a:off x="1691" y="2588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66" name="Freeform 66" descr="Орех"/>
            <p:cNvSpPr>
              <a:spLocks/>
            </p:cNvSpPr>
            <p:nvPr/>
          </p:nvSpPr>
          <p:spPr bwMode="auto">
            <a:xfrm rot="21228534" flipH="1">
              <a:off x="1488" y="2592"/>
              <a:ext cx="277" cy="244"/>
            </a:xfrm>
            <a:custGeom>
              <a:avLst/>
              <a:gdLst>
                <a:gd name="T0" fmla="*/ 0 w 265"/>
                <a:gd name="T1" fmla="*/ 244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8 h 334"/>
                <a:gd name="T8" fmla="*/ 0 w 265"/>
                <a:gd name="T9" fmla="*/ 244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6633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67" name="Freeform 67" descr="Каштан"/>
            <p:cNvSpPr>
              <a:spLocks/>
            </p:cNvSpPr>
            <p:nvPr/>
          </p:nvSpPr>
          <p:spPr bwMode="auto">
            <a:xfrm rot="21228534" flipH="1">
              <a:off x="1296" y="2592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68" name="Freeform 68" descr="Каштан"/>
            <p:cNvSpPr>
              <a:spLocks/>
            </p:cNvSpPr>
            <p:nvPr/>
          </p:nvSpPr>
          <p:spPr bwMode="auto">
            <a:xfrm rot="21228534" flipH="1">
              <a:off x="1152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69" name="Freeform 69" descr="Каштан"/>
            <p:cNvSpPr>
              <a:spLocks/>
            </p:cNvSpPr>
            <p:nvPr/>
          </p:nvSpPr>
          <p:spPr bwMode="auto">
            <a:xfrm rot="21228534" flipH="1">
              <a:off x="960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0270" name="Freeform 70" descr="Каштан"/>
            <p:cNvSpPr>
              <a:spLocks/>
            </p:cNvSpPr>
            <p:nvPr/>
          </p:nvSpPr>
          <p:spPr bwMode="auto">
            <a:xfrm rot="21228534" flipH="1">
              <a:off x="768" y="2640"/>
              <a:ext cx="277" cy="236"/>
            </a:xfrm>
            <a:custGeom>
              <a:avLst/>
              <a:gdLst>
                <a:gd name="T0" fmla="*/ 0 w 265"/>
                <a:gd name="T1" fmla="*/ 236 h 334"/>
                <a:gd name="T2" fmla="*/ 206 w 265"/>
                <a:gd name="T3" fmla="*/ 0 h 334"/>
                <a:gd name="T4" fmla="*/ 277 w 265"/>
                <a:gd name="T5" fmla="*/ 6 h 334"/>
                <a:gd name="T6" fmla="*/ 95 w 265"/>
                <a:gd name="T7" fmla="*/ 230 h 334"/>
                <a:gd name="T8" fmla="*/ 0 w 265"/>
                <a:gd name="T9" fmla="*/ 236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334"/>
                <a:gd name="T17" fmla="*/ 265 w 265"/>
                <a:gd name="T18" fmla="*/ 334 h 3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099996" lon="203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3300"/>
              </a:extrusionClr>
              <a:contourClr>
                <a:srgbClr val="FFFFFF"/>
              </a:contourClr>
            </a:sp3d>
          </p:spPr>
          <p:txBody>
            <a:bodyPr wrap="none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grpSp>
          <p:nvGrpSpPr>
            <p:cNvPr id="10271" name="Group 71"/>
            <p:cNvGrpSpPr>
              <a:grpSpLocks/>
            </p:cNvGrpSpPr>
            <p:nvPr/>
          </p:nvGrpSpPr>
          <p:grpSpPr bwMode="auto">
            <a:xfrm>
              <a:off x="-16" y="2484"/>
              <a:ext cx="5776" cy="404"/>
              <a:chOff x="-16" y="2484"/>
              <a:chExt cx="5776" cy="404"/>
            </a:xfrm>
          </p:grpSpPr>
          <p:sp>
            <p:nvSpPr>
              <p:cNvPr id="10272" name="Line 72"/>
              <p:cNvSpPr>
                <a:spLocks noChangeShapeType="1"/>
              </p:cNvSpPr>
              <p:nvPr/>
            </p:nvSpPr>
            <p:spPr bwMode="auto">
              <a:xfrm rot="-371466">
                <a:off x="9" y="2484"/>
                <a:ext cx="5751" cy="25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uk-UA"/>
              </a:p>
            </p:txBody>
          </p:sp>
          <p:sp>
            <p:nvSpPr>
              <p:cNvPr id="4" name="Freeform 73"/>
              <p:cNvSpPr>
                <a:spLocks/>
              </p:cNvSpPr>
              <p:nvPr/>
            </p:nvSpPr>
            <p:spPr bwMode="auto">
              <a:xfrm>
                <a:off x="-16" y="2498"/>
                <a:ext cx="5736" cy="390"/>
              </a:xfrm>
              <a:custGeom>
                <a:avLst/>
                <a:gdLst/>
                <a:ahLst/>
                <a:cxnLst>
                  <a:cxn ang="0">
                    <a:pos x="0" y="390"/>
                  </a:cxn>
                  <a:cxn ang="0">
                    <a:pos x="5736" y="0"/>
                  </a:cxn>
                </a:cxnLst>
                <a:rect l="0" t="0" r="r" b="b"/>
                <a:pathLst>
                  <a:path w="5736" h="390">
                    <a:moveTo>
                      <a:pt x="0" y="390"/>
                    </a:moveTo>
                    <a:lnTo>
                      <a:pt x="5736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57150" cmpd="sng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692275" y="188913"/>
            <a:ext cx="2447925" cy="720725"/>
          </a:xfrm>
          <a:prstGeom prst="wedgeRoundRectCallout">
            <a:avLst>
              <a:gd name="adj1" fmla="val -57588"/>
              <a:gd name="adj2" fmla="val 132157"/>
              <a:gd name="adj3" fmla="val 16667"/>
            </a:avLst>
          </a:prstGeom>
          <a:solidFill>
            <a:srgbClr val="FFFF99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Задача.</a:t>
            </a:r>
          </a:p>
        </p:txBody>
      </p:sp>
      <p:grpSp>
        <p:nvGrpSpPr>
          <p:cNvPr id="8" name="Group 1398"/>
          <p:cNvGrpSpPr>
            <a:grpSpLocks/>
          </p:cNvGrpSpPr>
          <p:nvPr/>
        </p:nvGrpSpPr>
        <p:grpSpPr bwMode="auto">
          <a:xfrm>
            <a:off x="-468313" y="5300663"/>
            <a:ext cx="5703888" cy="1281112"/>
            <a:chOff x="1087" y="379"/>
            <a:chExt cx="3593" cy="807"/>
          </a:xfrm>
        </p:grpSpPr>
        <p:grpSp>
          <p:nvGrpSpPr>
            <p:cNvPr id="9810" name="Group 854"/>
            <p:cNvGrpSpPr>
              <a:grpSpLocks/>
            </p:cNvGrpSpPr>
            <p:nvPr/>
          </p:nvGrpSpPr>
          <p:grpSpPr bwMode="auto">
            <a:xfrm rot="-282430">
              <a:off x="1087" y="917"/>
              <a:ext cx="800" cy="269"/>
              <a:chOff x="3792" y="3408"/>
              <a:chExt cx="1251" cy="480"/>
            </a:xfrm>
          </p:grpSpPr>
          <p:grpSp>
            <p:nvGrpSpPr>
              <p:cNvPr id="5" name="Group 855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10231" name="Group 856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0235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0239" name="Oval 8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10240" name="Oval 8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10236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0237" name="Oval 8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10238" name="Oval 8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10232" name="Group 863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0233" name="Freeform 864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234" name="Freeform 865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6" name="Group 866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10221" name="Group 867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0225" name="Group 86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0229" name="Oval 8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10230" name="Oval 8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10226" name="Group 87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0227" name="Oval 8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10228" name="Oval 8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10222" name="Group 874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0223" name="Freeform 87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224" name="Freeform 87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10160" name="Group 877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10215" name="Group 878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0219" name="Oval 879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220" name="Oval 88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10216" name="Group 881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0217" name="Oval 882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218" name="Oval 88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7" name="Group 884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10213" name="Freeform 885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214" name="Freeform 886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" name="Group 887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10211" name="Oval 888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212" name="Oval 88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" name="Group 890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10209" name="Oval 891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210" name="Oval 89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164" name="Group 893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10207" name="Oval 894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208" name="Oval 895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1" name="Group 896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10205" name="Oval 897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206" name="Oval 898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2" name="Group 899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10203" name="Freeform 900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204" name="Freeform 901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3" name="Group 902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10197" name="Group 903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0201" name="Oval 90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202" name="Oval 90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10198" name="Group 906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0199" name="Oval 90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200" name="Oval 90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14" name="Group 909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10195" name="Freeform 910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196" name="Freeform 91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169" name="Group 912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10193" name="Oval 913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194" name="Oval 91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5" name="Group 915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10191" name="Oval 916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192" name="Oval 91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6" name="Group 918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10189" name="Oval 919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190" name="Oval 920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7" name="Group 921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10187" name="Oval 922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188" name="Oval 923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173" name="Group 924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10185" name="Freeform 925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186" name="Freeform 92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174" name="Group 927"/>
              <p:cNvGrpSpPr>
                <a:grpSpLocks/>
              </p:cNvGrpSpPr>
              <p:nvPr/>
            </p:nvGrpSpPr>
            <p:grpSpPr bwMode="auto">
              <a:xfrm rot="-1131">
                <a:off x="3792" y="3551"/>
                <a:ext cx="1070" cy="134"/>
                <a:chOff x="3936" y="2509"/>
                <a:chExt cx="630" cy="288"/>
              </a:xfrm>
            </p:grpSpPr>
            <p:pic>
              <p:nvPicPr>
                <p:cNvPr id="10183" name="Picture 928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6" y="2509"/>
                  <a:ext cx="63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184" name="Rectangle 929"/>
                <p:cNvSpPr>
                  <a:spLocks noChangeArrowheads="1"/>
                </p:cNvSpPr>
                <p:nvPr/>
              </p:nvSpPr>
              <p:spPr bwMode="auto">
                <a:xfrm>
                  <a:off x="3936" y="2511"/>
                  <a:ext cx="630" cy="286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sp>
            <p:nvSpPr>
              <p:cNvPr id="10175" name="Freeform 930" descr="Дуб"/>
              <p:cNvSpPr>
                <a:spLocks/>
              </p:cNvSpPr>
              <p:nvPr/>
            </p:nvSpPr>
            <p:spPr bwMode="auto">
              <a:xfrm>
                <a:off x="3792" y="3408"/>
                <a:ext cx="1200" cy="144"/>
              </a:xfrm>
              <a:custGeom>
                <a:avLst/>
                <a:gdLst>
                  <a:gd name="T0" fmla="*/ 0 w 1200"/>
                  <a:gd name="T1" fmla="*/ 144 h 144"/>
                  <a:gd name="T2" fmla="*/ 208 w 1200"/>
                  <a:gd name="T3" fmla="*/ 0 h 144"/>
                  <a:gd name="T4" fmla="*/ 1200 w 1200"/>
                  <a:gd name="T5" fmla="*/ 0 h 144"/>
                  <a:gd name="T6" fmla="*/ 1056 w 1200"/>
                  <a:gd name="T7" fmla="*/ 144 h 144"/>
                  <a:gd name="T8" fmla="*/ 0 w 120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"/>
                  <a:gd name="T16" fmla="*/ 0 h 144"/>
                  <a:gd name="T17" fmla="*/ 1200 w 120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" h="144">
                    <a:moveTo>
                      <a:pt x="0" y="144"/>
                    </a:moveTo>
                    <a:lnTo>
                      <a:pt x="208" y="0"/>
                    </a:lnTo>
                    <a:lnTo>
                      <a:pt x="1200" y="0"/>
                    </a:lnTo>
                    <a:lnTo>
                      <a:pt x="10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10176" name="Freeform 931" descr="Дуб"/>
              <p:cNvSpPr>
                <a:spLocks/>
              </p:cNvSpPr>
              <p:nvPr/>
            </p:nvSpPr>
            <p:spPr bwMode="auto">
              <a:xfrm>
                <a:off x="4848" y="3408"/>
                <a:ext cx="144" cy="272"/>
              </a:xfrm>
              <a:custGeom>
                <a:avLst/>
                <a:gdLst>
                  <a:gd name="T0" fmla="*/ 144 w 144"/>
                  <a:gd name="T1" fmla="*/ 0 h 272"/>
                  <a:gd name="T2" fmla="*/ 144 w 144"/>
                  <a:gd name="T3" fmla="*/ 144 h 272"/>
                  <a:gd name="T4" fmla="*/ 0 w 144"/>
                  <a:gd name="T5" fmla="*/ 272 h 272"/>
                  <a:gd name="T6" fmla="*/ 0 w 144"/>
                  <a:gd name="T7" fmla="*/ 144 h 272"/>
                  <a:gd name="T8" fmla="*/ 144 w 144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72"/>
                  <a:gd name="T17" fmla="*/ 144 w 144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72">
                    <a:moveTo>
                      <a:pt x="144" y="0"/>
                    </a:moveTo>
                    <a:lnTo>
                      <a:pt x="144" y="144"/>
                    </a:lnTo>
                    <a:lnTo>
                      <a:pt x="0" y="272"/>
                    </a:lnTo>
                    <a:lnTo>
                      <a:pt x="0" y="144"/>
                    </a:lnTo>
                    <a:lnTo>
                      <a:pt x="144" y="0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grpSp>
            <p:nvGrpSpPr>
              <p:cNvPr id="10177" name="Group 932"/>
              <p:cNvGrpSpPr>
                <a:grpSpLocks/>
              </p:cNvGrpSpPr>
              <p:nvPr/>
            </p:nvGrpSpPr>
            <p:grpSpPr bwMode="auto">
              <a:xfrm>
                <a:off x="4896" y="3504"/>
                <a:ext cx="147" cy="161"/>
                <a:chOff x="5325" y="3391"/>
                <a:chExt cx="289" cy="198"/>
              </a:xfrm>
            </p:grpSpPr>
            <p:sp>
              <p:nvSpPr>
                <p:cNvPr id="10178" name="Line 933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179" name="Line 934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180" name="Line 935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181" name="Line 936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182" name="Freeform 937"/>
                <p:cNvSpPr>
                  <a:spLocks noEditPoints="1"/>
                </p:cNvSpPr>
                <p:nvPr/>
              </p:nvSpPr>
              <p:spPr bwMode="auto">
                <a:xfrm rot="-1131">
                  <a:off x="5325" y="3471"/>
                  <a:ext cx="289" cy="47"/>
                </a:xfrm>
                <a:custGeom>
                  <a:avLst/>
                  <a:gdLst>
                    <a:gd name="T0" fmla="*/ 0 w 190"/>
                    <a:gd name="T1" fmla="*/ 0 h 18"/>
                    <a:gd name="T2" fmla="*/ 27 w 190"/>
                    <a:gd name="T3" fmla="*/ 0 h 18"/>
                    <a:gd name="T4" fmla="*/ 27 w 190"/>
                    <a:gd name="T5" fmla="*/ 47 h 18"/>
                    <a:gd name="T6" fmla="*/ 0 w 190"/>
                    <a:gd name="T7" fmla="*/ 47 h 18"/>
                    <a:gd name="T8" fmla="*/ 0 w 190"/>
                    <a:gd name="T9" fmla="*/ 0 h 18"/>
                    <a:gd name="T10" fmla="*/ 55 w 190"/>
                    <a:gd name="T11" fmla="*/ 0 h 18"/>
                    <a:gd name="T12" fmla="*/ 82 w 190"/>
                    <a:gd name="T13" fmla="*/ 0 h 18"/>
                    <a:gd name="T14" fmla="*/ 82 w 190"/>
                    <a:gd name="T15" fmla="*/ 47 h 18"/>
                    <a:gd name="T16" fmla="*/ 55 w 190"/>
                    <a:gd name="T17" fmla="*/ 47 h 18"/>
                    <a:gd name="T18" fmla="*/ 55 w 190"/>
                    <a:gd name="T19" fmla="*/ 0 h 18"/>
                    <a:gd name="T20" fmla="*/ 110 w 190"/>
                    <a:gd name="T21" fmla="*/ 0 h 18"/>
                    <a:gd name="T22" fmla="*/ 137 w 190"/>
                    <a:gd name="T23" fmla="*/ 0 h 18"/>
                    <a:gd name="T24" fmla="*/ 137 w 190"/>
                    <a:gd name="T25" fmla="*/ 47 h 18"/>
                    <a:gd name="T26" fmla="*/ 110 w 190"/>
                    <a:gd name="T27" fmla="*/ 47 h 18"/>
                    <a:gd name="T28" fmla="*/ 110 w 190"/>
                    <a:gd name="T29" fmla="*/ 0 h 18"/>
                    <a:gd name="T30" fmla="*/ 164 w 190"/>
                    <a:gd name="T31" fmla="*/ 0 h 18"/>
                    <a:gd name="T32" fmla="*/ 192 w 190"/>
                    <a:gd name="T33" fmla="*/ 0 h 18"/>
                    <a:gd name="T34" fmla="*/ 192 w 190"/>
                    <a:gd name="T35" fmla="*/ 47 h 18"/>
                    <a:gd name="T36" fmla="*/ 164 w 190"/>
                    <a:gd name="T37" fmla="*/ 47 h 18"/>
                    <a:gd name="T38" fmla="*/ 164 w 190"/>
                    <a:gd name="T39" fmla="*/ 0 h 18"/>
                    <a:gd name="T40" fmla="*/ 219 w 190"/>
                    <a:gd name="T41" fmla="*/ 0 h 18"/>
                    <a:gd name="T42" fmla="*/ 246 w 190"/>
                    <a:gd name="T43" fmla="*/ 0 h 18"/>
                    <a:gd name="T44" fmla="*/ 246 w 190"/>
                    <a:gd name="T45" fmla="*/ 47 h 18"/>
                    <a:gd name="T46" fmla="*/ 219 w 190"/>
                    <a:gd name="T47" fmla="*/ 47 h 18"/>
                    <a:gd name="T48" fmla="*/ 219 w 190"/>
                    <a:gd name="T49" fmla="*/ 0 h 18"/>
                    <a:gd name="T50" fmla="*/ 274 w 190"/>
                    <a:gd name="T51" fmla="*/ 0 h 18"/>
                    <a:gd name="T52" fmla="*/ 289 w 190"/>
                    <a:gd name="T53" fmla="*/ 0 h 18"/>
                    <a:gd name="T54" fmla="*/ 289 w 190"/>
                    <a:gd name="T55" fmla="*/ 47 h 18"/>
                    <a:gd name="T56" fmla="*/ 274 w 190"/>
                    <a:gd name="T57" fmla="*/ 47 h 18"/>
                    <a:gd name="T58" fmla="*/ 274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</p:grpSp>
        <p:grpSp>
          <p:nvGrpSpPr>
            <p:cNvPr id="9811" name="Group 938"/>
            <p:cNvGrpSpPr>
              <a:grpSpLocks/>
            </p:cNvGrpSpPr>
            <p:nvPr/>
          </p:nvGrpSpPr>
          <p:grpSpPr bwMode="auto">
            <a:xfrm rot="-282430">
              <a:off x="2699" y="565"/>
              <a:ext cx="951" cy="457"/>
              <a:chOff x="4128" y="2544"/>
              <a:chExt cx="1488" cy="816"/>
            </a:xfrm>
          </p:grpSpPr>
          <p:grpSp>
            <p:nvGrpSpPr>
              <p:cNvPr id="10134" name="Group 939"/>
              <p:cNvGrpSpPr>
                <a:grpSpLocks/>
              </p:cNvGrpSpPr>
              <p:nvPr/>
            </p:nvGrpSpPr>
            <p:grpSpPr bwMode="auto">
              <a:xfrm>
                <a:off x="4128" y="2544"/>
                <a:ext cx="1344" cy="816"/>
                <a:chOff x="1871" y="2560"/>
                <a:chExt cx="2304" cy="1280"/>
              </a:xfrm>
            </p:grpSpPr>
            <p:sp>
              <p:nvSpPr>
                <p:cNvPr id="10156" name="Oval 940"/>
                <p:cNvSpPr>
                  <a:spLocks noChangeArrowheads="1"/>
                </p:cNvSpPr>
                <p:nvPr/>
              </p:nvSpPr>
              <p:spPr bwMode="auto">
                <a:xfrm>
                  <a:off x="1867" y="2721"/>
                  <a:ext cx="233" cy="83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10142" name="Group 941"/>
                <p:cNvGrpSpPr>
                  <a:grpSpLocks/>
                </p:cNvGrpSpPr>
                <p:nvPr/>
              </p:nvGrpSpPr>
              <p:grpSpPr bwMode="auto">
                <a:xfrm>
                  <a:off x="2111" y="3503"/>
                  <a:ext cx="331" cy="337"/>
                  <a:chOff x="1000" y="3040"/>
                  <a:chExt cx="432" cy="432"/>
                </a:xfrm>
              </p:grpSpPr>
              <p:sp>
                <p:nvSpPr>
                  <p:cNvPr id="10158" name="Oval 942"/>
                  <p:cNvSpPr>
                    <a:spLocks noChangeArrowheads="1"/>
                  </p:cNvSpPr>
                  <p:nvPr/>
                </p:nvSpPr>
                <p:spPr bwMode="auto">
                  <a:xfrm>
                    <a:off x="989" y="3033"/>
                    <a:ext cx="434" cy="4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159" name="AutoShape 943"/>
                  <p:cNvSpPr>
                    <a:spLocks noChangeArrowheads="1"/>
                  </p:cNvSpPr>
                  <p:nvPr/>
                </p:nvSpPr>
                <p:spPr bwMode="auto">
                  <a:xfrm>
                    <a:off x="992" y="3044"/>
                    <a:ext cx="434" cy="416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45791" dir="1957859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grpSp>
              <p:nvGrpSpPr>
                <p:cNvPr id="10143" name="Group 944"/>
                <p:cNvGrpSpPr>
                  <a:grpSpLocks/>
                </p:cNvGrpSpPr>
                <p:nvPr/>
              </p:nvGrpSpPr>
              <p:grpSpPr bwMode="auto">
                <a:xfrm>
                  <a:off x="3530" y="3490"/>
                  <a:ext cx="332" cy="338"/>
                  <a:chOff x="1000" y="3040"/>
                  <a:chExt cx="432" cy="432"/>
                </a:xfrm>
              </p:grpSpPr>
              <p:sp>
                <p:nvSpPr>
                  <p:cNvPr id="10161" name="Oval 945"/>
                  <p:cNvSpPr>
                    <a:spLocks noChangeArrowheads="1"/>
                  </p:cNvSpPr>
                  <p:nvPr/>
                </p:nvSpPr>
                <p:spPr bwMode="auto">
                  <a:xfrm>
                    <a:off x="996" y="3026"/>
                    <a:ext cx="426" cy="43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76200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162" name="AutoShape 946"/>
                  <p:cNvSpPr>
                    <a:spLocks noChangeArrowheads="1"/>
                  </p:cNvSpPr>
                  <p:nvPr/>
                </p:nvSpPr>
                <p:spPr bwMode="auto">
                  <a:xfrm>
                    <a:off x="996" y="3037"/>
                    <a:ext cx="426" cy="422"/>
                  </a:xfrm>
                  <a:prstGeom prst="star16">
                    <a:avLst>
                      <a:gd name="adj" fmla="val 5625"/>
                    </a:avLst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53882" dir="18900000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sp>
              <p:nvSpPr>
                <p:cNvPr id="10163" name="Freeform 947"/>
                <p:cNvSpPr>
                  <a:spLocks/>
                </p:cNvSpPr>
                <p:nvPr/>
              </p:nvSpPr>
              <p:spPr bwMode="auto">
                <a:xfrm>
                  <a:off x="1877" y="2735"/>
                  <a:ext cx="2189" cy="818"/>
                </a:xfrm>
                <a:custGeom>
                  <a:avLst/>
                  <a:gdLst/>
                  <a:ahLst/>
                  <a:cxnLst>
                    <a:cxn ang="0">
                      <a:pos x="136" y="32"/>
                    </a:cxn>
                    <a:cxn ang="0">
                      <a:pos x="2720" y="0"/>
                    </a:cxn>
                    <a:cxn ang="0">
                      <a:pos x="2781" y="139"/>
                    </a:cxn>
                    <a:cxn ang="0">
                      <a:pos x="2832" y="312"/>
                    </a:cxn>
                    <a:cxn ang="0">
                      <a:pos x="2847" y="499"/>
                    </a:cxn>
                    <a:cxn ang="0">
                      <a:pos x="2848" y="632"/>
                    </a:cxn>
                    <a:cxn ang="0">
                      <a:pos x="2816" y="824"/>
                    </a:cxn>
                    <a:cxn ang="0">
                      <a:pos x="2768" y="936"/>
                    </a:cxn>
                    <a:cxn ang="0">
                      <a:pos x="2800" y="1008"/>
                    </a:cxn>
                    <a:cxn ang="0">
                      <a:pos x="176" y="1048"/>
                    </a:cxn>
                    <a:cxn ang="0">
                      <a:pos x="80" y="920"/>
                    </a:cxn>
                    <a:cxn ang="0">
                      <a:pos x="16" y="760"/>
                    </a:cxn>
                    <a:cxn ang="0">
                      <a:pos x="0" y="624"/>
                    </a:cxn>
                    <a:cxn ang="0">
                      <a:pos x="0" y="504"/>
                    </a:cxn>
                    <a:cxn ang="0">
                      <a:pos x="8" y="320"/>
                    </a:cxn>
                    <a:cxn ang="0">
                      <a:pos x="40" y="176"/>
                    </a:cxn>
                    <a:cxn ang="0">
                      <a:pos x="104" y="32"/>
                    </a:cxn>
                  </a:cxnLst>
                  <a:rect l="0" t="0" r="r" b="b"/>
                  <a:pathLst>
                    <a:path w="2848" h="1048">
                      <a:moveTo>
                        <a:pt x="136" y="32"/>
                      </a:moveTo>
                      <a:lnTo>
                        <a:pt x="2720" y="0"/>
                      </a:lnTo>
                      <a:lnTo>
                        <a:pt x="2781" y="139"/>
                      </a:lnTo>
                      <a:lnTo>
                        <a:pt x="2832" y="312"/>
                      </a:lnTo>
                      <a:lnTo>
                        <a:pt x="2847" y="499"/>
                      </a:lnTo>
                      <a:lnTo>
                        <a:pt x="2848" y="632"/>
                      </a:lnTo>
                      <a:lnTo>
                        <a:pt x="2816" y="824"/>
                      </a:lnTo>
                      <a:lnTo>
                        <a:pt x="2768" y="936"/>
                      </a:lnTo>
                      <a:lnTo>
                        <a:pt x="2800" y="1008"/>
                      </a:lnTo>
                      <a:lnTo>
                        <a:pt x="176" y="1048"/>
                      </a:lnTo>
                      <a:lnTo>
                        <a:pt x="80" y="920"/>
                      </a:lnTo>
                      <a:lnTo>
                        <a:pt x="16" y="760"/>
                      </a:lnTo>
                      <a:lnTo>
                        <a:pt x="0" y="624"/>
                      </a:lnTo>
                      <a:lnTo>
                        <a:pt x="0" y="504"/>
                      </a:lnTo>
                      <a:lnTo>
                        <a:pt x="8" y="320"/>
                      </a:lnTo>
                      <a:lnTo>
                        <a:pt x="40" y="176"/>
                      </a:lnTo>
                      <a:lnTo>
                        <a:pt x="104" y="32"/>
                      </a:ln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99190" dir="18588334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10145" name="Group 948"/>
                <p:cNvGrpSpPr>
                  <a:grpSpLocks/>
                </p:cNvGrpSpPr>
                <p:nvPr/>
              </p:nvGrpSpPr>
              <p:grpSpPr bwMode="auto">
                <a:xfrm>
                  <a:off x="3495" y="2560"/>
                  <a:ext cx="353" cy="212"/>
                  <a:chOff x="2299" y="1640"/>
                  <a:chExt cx="427" cy="336"/>
                </a:xfrm>
              </p:grpSpPr>
              <p:sp>
                <p:nvSpPr>
                  <p:cNvPr id="10165" name="Oval 949"/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1791"/>
                    <a:ext cx="415" cy="17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166" name="Freeform 950"/>
                  <p:cNvSpPr>
                    <a:spLocks/>
                  </p:cNvSpPr>
                  <p:nvPr/>
                </p:nvSpPr>
                <p:spPr bwMode="auto">
                  <a:xfrm>
                    <a:off x="2304" y="1706"/>
                    <a:ext cx="380" cy="138"/>
                  </a:xfrm>
                  <a:custGeom>
                    <a:avLst/>
                    <a:gdLst/>
                    <a:ahLst/>
                    <a:cxnLst>
                      <a:cxn ang="0">
                        <a:pos x="0" y="128"/>
                      </a:cxn>
                      <a:cxn ang="0">
                        <a:pos x="0" y="0"/>
                      </a:cxn>
                      <a:cxn ang="0">
                        <a:pos x="352" y="0"/>
                      </a:cxn>
                      <a:cxn ang="0">
                        <a:pos x="352" y="128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167" name="Oval 951"/>
                  <p:cNvSpPr>
                    <a:spLocks noChangeArrowheads="1"/>
                  </p:cNvSpPr>
                  <p:nvPr/>
                </p:nvSpPr>
                <p:spPr bwMode="auto">
                  <a:xfrm>
                    <a:off x="2292" y="1623"/>
                    <a:ext cx="428" cy="15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  <p:sp>
              <p:nvSpPr>
                <p:cNvPr id="10168" name="Oval 952"/>
                <p:cNvSpPr>
                  <a:spLocks noChangeArrowheads="1"/>
                </p:cNvSpPr>
                <p:nvPr/>
              </p:nvSpPr>
              <p:spPr bwMode="auto">
                <a:xfrm>
                  <a:off x="3941" y="2691"/>
                  <a:ext cx="233" cy="83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rgbClr val="33333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08080"/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grpSp>
              <p:nvGrpSpPr>
                <p:cNvPr id="10147" name="Group 953"/>
                <p:cNvGrpSpPr>
                  <a:grpSpLocks/>
                </p:cNvGrpSpPr>
                <p:nvPr/>
              </p:nvGrpSpPr>
              <p:grpSpPr bwMode="auto">
                <a:xfrm>
                  <a:off x="2248" y="2572"/>
                  <a:ext cx="353" cy="213"/>
                  <a:chOff x="2299" y="1640"/>
                  <a:chExt cx="427" cy="336"/>
                </a:xfrm>
              </p:grpSpPr>
              <p:sp>
                <p:nvSpPr>
                  <p:cNvPr id="10170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2294" y="1789"/>
                    <a:ext cx="409" cy="1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171" name="Freeform 955"/>
                  <p:cNvSpPr>
                    <a:spLocks/>
                  </p:cNvSpPr>
                  <p:nvPr/>
                </p:nvSpPr>
                <p:spPr bwMode="auto">
                  <a:xfrm>
                    <a:off x="2310" y="1705"/>
                    <a:ext cx="376" cy="137"/>
                  </a:xfrm>
                  <a:custGeom>
                    <a:avLst/>
                    <a:gdLst/>
                    <a:ahLst/>
                    <a:cxnLst>
                      <a:cxn ang="0">
                        <a:pos x="0" y="128"/>
                      </a:cxn>
                      <a:cxn ang="0">
                        <a:pos x="0" y="0"/>
                      </a:cxn>
                      <a:cxn ang="0">
                        <a:pos x="352" y="0"/>
                      </a:cxn>
                      <a:cxn ang="0">
                        <a:pos x="352" y="128"/>
                      </a:cxn>
                    </a:cxnLst>
                    <a:rect l="0" t="0" r="r" b="b"/>
                    <a:pathLst>
                      <a:path w="352" h="128">
                        <a:moveTo>
                          <a:pt x="0" y="128"/>
                        </a:moveTo>
                        <a:lnTo>
                          <a:pt x="0" y="0"/>
                        </a:lnTo>
                        <a:lnTo>
                          <a:pt x="352" y="0"/>
                        </a:lnTo>
                        <a:lnTo>
                          <a:pt x="352" y="1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sp>
                <p:nvSpPr>
                  <p:cNvPr id="10172" name="Oval 956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622"/>
                    <a:ext cx="422" cy="1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2"/>
                      </a:gs>
                      <a:gs pos="100000">
                        <a:srgbClr val="333333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8398" dir="3806097" algn="ctr" rotWithShape="0">
                      <a:srgbClr val="808080"/>
                    </a:outerShdw>
                  </a:effec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0135" name="Group 957"/>
              <p:cNvGrpSpPr>
                <a:grpSpLocks/>
              </p:cNvGrpSpPr>
              <p:nvPr/>
            </p:nvGrpSpPr>
            <p:grpSpPr bwMode="auto">
              <a:xfrm>
                <a:off x="5424" y="2976"/>
                <a:ext cx="192" cy="144"/>
                <a:chOff x="3981" y="3391"/>
                <a:chExt cx="321" cy="199"/>
              </a:xfrm>
            </p:grpSpPr>
            <p:sp>
              <p:nvSpPr>
                <p:cNvPr id="10136" name="Line 958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137" name="Line 959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138" name="Line 960"/>
                <p:cNvSpPr>
                  <a:spLocks noChangeShapeType="1"/>
                </p:cNvSpPr>
                <p:nvPr/>
              </p:nvSpPr>
              <p:spPr bwMode="auto">
                <a:xfrm rot="-1131">
                  <a:off x="4089" y="3392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139" name="Line 961"/>
                <p:cNvSpPr>
                  <a:spLocks noChangeShapeType="1"/>
                </p:cNvSpPr>
                <p:nvPr/>
              </p:nvSpPr>
              <p:spPr bwMode="auto">
                <a:xfrm rot="-1131">
                  <a:off x="4149" y="3391"/>
                  <a:ext cx="3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140" name="Freeform 962"/>
                <p:cNvSpPr>
                  <a:spLocks noEditPoints="1"/>
                </p:cNvSpPr>
                <p:nvPr/>
              </p:nvSpPr>
              <p:spPr bwMode="auto">
                <a:xfrm rot="-1131">
                  <a:off x="3981" y="3473"/>
                  <a:ext cx="321" cy="30"/>
                </a:xfrm>
                <a:custGeom>
                  <a:avLst/>
                  <a:gdLst>
                    <a:gd name="T0" fmla="*/ 0 w 190"/>
                    <a:gd name="T1" fmla="*/ 0 h 18"/>
                    <a:gd name="T2" fmla="*/ 30 w 190"/>
                    <a:gd name="T3" fmla="*/ 0 h 18"/>
                    <a:gd name="T4" fmla="*/ 30 w 190"/>
                    <a:gd name="T5" fmla="*/ 30 h 18"/>
                    <a:gd name="T6" fmla="*/ 0 w 190"/>
                    <a:gd name="T7" fmla="*/ 30 h 18"/>
                    <a:gd name="T8" fmla="*/ 0 w 190"/>
                    <a:gd name="T9" fmla="*/ 0 h 18"/>
                    <a:gd name="T10" fmla="*/ 61 w 190"/>
                    <a:gd name="T11" fmla="*/ 0 h 18"/>
                    <a:gd name="T12" fmla="*/ 91 w 190"/>
                    <a:gd name="T13" fmla="*/ 0 h 18"/>
                    <a:gd name="T14" fmla="*/ 91 w 190"/>
                    <a:gd name="T15" fmla="*/ 30 h 18"/>
                    <a:gd name="T16" fmla="*/ 61 w 190"/>
                    <a:gd name="T17" fmla="*/ 30 h 18"/>
                    <a:gd name="T18" fmla="*/ 61 w 190"/>
                    <a:gd name="T19" fmla="*/ 0 h 18"/>
                    <a:gd name="T20" fmla="*/ 122 w 190"/>
                    <a:gd name="T21" fmla="*/ 0 h 18"/>
                    <a:gd name="T22" fmla="*/ 152 w 190"/>
                    <a:gd name="T23" fmla="*/ 0 h 18"/>
                    <a:gd name="T24" fmla="*/ 152 w 190"/>
                    <a:gd name="T25" fmla="*/ 30 h 18"/>
                    <a:gd name="T26" fmla="*/ 122 w 190"/>
                    <a:gd name="T27" fmla="*/ 30 h 18"/>
                    <a:gd name="T28" fmla="*/ 122 w 190"/>
                    <a:gd name="T29" fmla="*/ 0 h 18"/>
                    <a:gd name="T30" fmla="*/ 182 w 190"/>
                    <a:gd name="T31" fmla="*/ 0 h 18"/>
                    <a:gd name="T32" fmla="*/ 213 w 190"/>
                    <a:gd name="T33" fmla="*/ 0 h 18"/>
                    <a:gd name="T34" fmla="*/ 213 w 190"/>
                    <a:gd name="T35" fmla="*/ 30 h 18"/>
                    <a:gd name="T36" fmla="*/ 182 w 190"/>
                    <a:gd name="T37" fmla="*/ 30 h 18"/>
                    <a:gd name="T38" fmla="*/ 182 w 190"/>
                    <a:gd name="T39" fmla="*/ 0 h 18"/>
                    <a:gd name="T40" fmla="*/ 243 w 190"/>
                    <a:gd name="T41" fmla="*/ 0 h 18"/>
                    <a:gd name="T42" fmla="*/ 274 w 190"/>
                    <a:gd name="T43" fmla="*/ 0 h 18"/>
                    <a:gd name="T44" fmla="*/ 274 w 190"/>
                    <a:gd name="T45" fmla="*/ 30 h 18"/>
                    <a:gd name="T46" fmla="*/ 243 w 190"/>
                    <a:gd name="T47" fmla="*/ 30 h 18"/>
                    <a:gd name="T48" fmla="*/ 243 w 190"/>
                    <a:gd name="T49" fmla="*/ 0 h 18"/>
                    <a:gd name="T50" fmla="*/ 304 w 190"/>
                    <a:gd name="T51" fmla="*/ 0 h 18"/>
                    <a:gd name="T52" fmla="*/ 321 w 190"/>
                    <a:gd name="T53" fmla="*/ 0 h 18"/>
                    <a:gd name="T54" fmla="*/ 321 w 190"/>
                    <a:gd name="T55" fmla="*/ 30 h 18"/>
                    <a:gd name="T56" fmla="*/ 304 w 190"/>
                    <a:gd name="T57" fmla="*/ 30 h 18"/>
                    <a:gd name="T58" fmla="*/ 304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</p:grpSp>
        <p:grpSp>
          <p:nvGrpSpPr>
            <p:cNvPr id="9812" name="Group 969"/>
            <p:cNvGrpSpPr>
              <a:grpSpLocks/>
            </p:cNvGrpSpPr>
            <p:nvPr/>
          </p:nvGrpSpPr>
          <p:grpSpPr bwMode="auto">
            <a:xfrm rot="-282430">
              <a:off x="1913" y="849"/>
              <a:ext cx="800" cy="269"/>
              <a:chOff x="3792" y="3408"/>
              <a:chExt cx="1251" cy="480"/>
            </a:xfrm>
          </p:grpSpPr>
          <p:grpSp>
            <p:nvGrpSpPr>
              <p:cNvPr id="10051" name="Group 970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10124" name="Group 971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grpSp>
                <p:nvGrpSpPr>
                  <p:cNvPr id="10128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10132" name="Oval 9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10133" name="Oval 9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10129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10130" name="Oval 9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10131" name="Oval 9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10125" name="Group 978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0126" name="Freeform 979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127" name="Freeform 980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10052" name="Group 981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10114" name="Group 982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grpSp>
                <p:nvGrpSpPr>
                  <p:cNvPr id="10118" name="Group 98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10122" name="Oval 9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10123" name="Oval 9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10119" name="Group 986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10120" name="Oval 9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10121" name="Oval 9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10115" name="Group 989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0116" name="Freeform 99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117" name="Freeform 99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10053" name="Group 992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grpSp>
              <p:nvGrpSpPr>
                <p:cNvPr id="10108" name="Group 993"/>
                <p:cNvGrpSpPr>
                  <a:grpSpLocks/>
                </p:cNvGrpSpPr>
                <p:nvPr/>
              </p:nvGrpSpPr>
              <p:grpSpPr bwMode="auto">
                <a:xfrm>
                  <a:off x="3973" y="2756"/>
                  <a:ext cx="148" cy="164"/>
                  <a:chOff x="3973" y="2756"/>
                  <a:chExt cx="148" cy="164"/>
                </a:xfrm>
              </p:grpSpPr>
              <p:sp>
                <p:nvSpPr>
                  <p:cNvPr id="10112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113" name="Oval 99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10109" name="Group 996"/>
                <p:cNvGrpSpPr>
                  <a:grpSpLocks/>
                </p:cNvGrpSpPr>
                <p:nvPr/>
              </p:nvGrpSpPr>
              <p:grpSpPr bwMode="auto">
                <a:xfrm>
                  <a:off x="3985" y="2770"/>
                  <a:ext cx="123" cy="136"/>
                  <a:chOff x="3985" y="2770"/>
                  <a:chExt cx="123" cy="136"/>
                </a:xfrm>
              </p:grpSpPr>
              <p:sp>
                <p:nvSpPr>
                  <p:cNvPr id="10110" name="Oval 99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111" name="Oval 99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10054" name="Group 999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10106" name="Freeform 1000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107" name="Freeform 1001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55" name="Group 1002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10104" name="Oval 1003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105" name="Oval 1004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56" name="Group 1005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10102" name="Oval 1006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103" name="Oval 1007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57" name="Group 1008"/>
              <p:cNvGrpSpPr>
                <a:grpSpLocks/>
              </p:cNvGrpSpPr>
              <p:nvPr/>
            </p:nvGrpSpPr>
            <p:grpSpPr bwMode="auto">
              <a:xfrm rot="-1131">
                <a:off x="3856" y="3620"/>
                <a:ext cx="250" cy="268"/>
                <a:chOff x="3973" y="2756"/>
                <a:chExt cx="148" cy="164"/>
              </a:xfrm>
            </p:grpSpPr>
            <p:sp>
              <p:nvSpPr>
                <p:cNvPr id="10100" name="Oval 1009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101" name="Oval 1010"/>
                <p:cNvSpPr>
                  <a:spLocks noChangeArrowheads="1"/>
                </p:cNvSpPr>
                <p:nvPr/>
              </p:nvSpPr>
              <p:spPr bwMode="auto">
                <a:xfrm>
                  <a:off x="3973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58" name="Group 1011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10098" name="Oval 1012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99" name="Oval 1013"/>
                <p:cNvSpPr>
                  <a:spLocks noChangeArrowheads="1"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59" name="Group 1014"/>
              <p:cNvGrpSpPr>
                <a:grpSpLocks/>
              </p:cNvGrpSpPr>
              <p:nvPr/>
            </p:nvGrpSpPr>
            <p:grpSpPr bwMode="auto">
              <a:xfrm rot="-1131">
                <a:off x="3876" y="3643"/>
                <a:ext cx="207" cy="222"/>
                <a:chOff x="3985" y="2770"/>
                <a:chExt cx="123" cy="136"/>
              </a:xfrm>
            </p:grpSpPr>
            <p:sp>
              <p:nvSpPr>
                <p:cNvPr id="10096" name="Freeform 1015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97" name="Freeform 1016"/>
                <p:cNvSpPr>
                  <a:spLocks/>
                </p:cNvSpPr>
                <p:nvPr/>
              </p:nvSpPr>
              <p:spPr bwMode="auto">
                <a:xfrm>
                  <a:off x="3985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59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59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59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59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60" name="Group 1017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grpSp>
              <p:nvGrpSpPr>
                <p:cNvPr id="10090" name="Group 1018"/>
                <p:cNvGrpSpPr>
                  <a:grpSpLocks/>
                </p:cNvGrpSpPr>
                <p:nvPr/>
              </p:nvGrpSpPr>
              <p:grpSpPr bwMode="auto">
                <a:xfrm>
                  <a:off x="4381" y="2756"/>
                  <a:ext cx="148" cy="164"/>
                  <a:chOff x="4381" y="2756"/>
                  <a:chExt cx="148" cy="164"/>
                </a:xfrm>
              </p:grpSpPr>
              <p:sp>
                <p:nvSpPr>
                  <p:cNvPr id="10094" name="Oval 101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095" name="Oval 102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10091" name="Group 1021"/>
                <p:cNvGrpSpPr>
                  <a:grpSpLocks/>
                </p:cNvGrpSpPr>
                <p:nvPr/>
              </p:nvGrpSpPr>
              <p:grpSpPr bwMode="auto">
                <a:xfrm>
                  <a:off x="4393" y="2770"/>
                  <a:ext cx="123" cy="136"/>
                  <a:chOff x="4393" y="2770"/>
                  <a:chExt cx="123" cy="136"/>
                </a:xfrm>
              </p:grpSpPr>
              <p:sp>
                <p:nvSpPr>
                  <p:cNvPr id="10092" name="Oval 102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10093" name="Oval 102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10061" name="Group 1024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10088" name="Freeform 1025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89" name="Freeform 1026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62" name="Group 1027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10086" name="Oval 1028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87" name="Oval 1029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63" name="Group 1030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10084" name="Oval 1031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85" name="Oval 1032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64" name="Group 1033"/>
              <p:cNvGrpSpPr>
                <a:grpSpLocks/>
              </p:cNvGrpSpPr>
              <p:nvPr/>
            </p:nvGrpSpPr>
            <p:grpSpPr bwMode="auto">
              <a:xfrm rot="-1131">
                <a:off x="4546" y="3620"/>
                <a:ext cx="252" cy="268"/>
                <a:chOff x="4381" y="2756"/>
                <a:chExt cx="148" cy="164"/>
              </a:xfrm>
            </p:grpSpPr>
            <p:sp>
              <p:nvSpPr>
                <p:cNvPr id="10082" name="Oval 1034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solidFill>
                  <a:srgbClr val="CC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83" name="Oval 1035"/>
                <p:cNvSpPr>
                  <a:spLocks noChangeArrowheads="1"/>
                </p:cNvSpPr>
                <p:nvPr/>
              </p:nvSpPr>
              <p:spPr bwMode="auto">
                <a:xfrm>
                  <a:off x="4381" y="2756"/>
                  <a:ext cx="148" cy="16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65" name="Group 1036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10080" name="Oval 1037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81" name="Oval 1038"/>
                <p:cNvSpPr>
                  <a:spLocks noChangeArrowheads="1"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66" name="Group 1039"/>
              <p:cNvGrpSpPr>
                <a:grpSpLocks/>
              </p:cNvGrpSpPr>
              <p:nvPr/>
            </p:nvGrpSpPr>
            <p:grpSpPr bwMode="auto">
              <a:xfrm rot="-1131">
                <a:off x="4567" y="3643"/>
                <a:ext cx="209" cy="222"/>
                <a:chOff x="4393" y="2770"/>
                <a:chExt cx="123" cy="136"/>
              </a:xfrm>
            </p:grpSpPr>
            <p:sp>
              <p:nvSpPr>
                <p:cNvPr id="10078" name="Freeform 1040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79" name="Freeform 1041"/>
                <p:cNvSpPr>
                  <a:spLocks/>
                </p:cNvSpPr>
                <p:nvPr/>
              </p:nvSpPr>
              <p:spPr bwMode="auto">
                <a:xfrm>
                  <a:off x="4393" y="2770"/>
                  <a:ext cx="123" cy="136"/>
                </a:xfrm>
                <a:custGeom>
                  <a:avLst/>
                  <a:gdLst>
                    <a:gd name="T0" fmla="*/ 123 w 123"/>
                    <a:gd name="T1" fmla="*/ 68 h 136"/>
                    <a:gd name="T2" fmla="*/ 72 w 123"/>
                    <a:gd name="T3" fmla="*/ 66 h 136"/>
                    <a:gd name="T4" fmla="*/ 118 w 123"/>
                    <a:gd name="T5" fmla="*/ 42 h 136"/>
                    <a:gd name="T6" fmla="*/ 71 w 123"/>
                    <a:gd name="T7" fmla="*/ 62 h 136"/>
                    <a:gd name="T8" fmla="*/ 105 w 123"/>
                    <a:gd name="T9" fmla="*/ 20 h 136"/>
                    <a:gd name="T10" fmla="*/ 68 w 123"/>
                    <a:gd name="T11" fmla="*/ 58 h 136"/>
                    <a:gd name="T12" fmla="*/ 85 w 123"/>
                    <a:gd name="T13" fmla="*/ 5 h 136"/>
                    <a:gd name="T14" fmla="*/ 64 w 123"/>
                    <a:gd name="T15" fmla="*/ 56 h 136"/>
                    <a:gd name="T16" fmla="*/ 62 w 123"/>
                    <a:gd name="T17" fmla="*/ 0 h 136"/>
                    <a:gd name="T18" fmla="*/ 60 w 123"/>
                    <a:gd name="T19" fmla="*/ 56 h 136"/>
                    <a:gd name="T20" fmla="*/ 38 w 123"/>
                    <a:gd name="T21" fmla="*/ 5 h 136"/>
                    <a:gd name="T22" fmla="*/ 56 w 123"/>
                    <a:gd name="T23" fmla="*/ 58 h 136"/>
                    <a:gd name="T24" fmla="*/ 18 w 123"/>
                    <a:gd name="T25" fmla="*/ 20 h 136"/>
                    <a:gd name="T26" fmla="*/ 53 w 123"/>
                    <a:gd name="T27" fmla="*/ 62 h 136"/>
                    <a:gd name="T28" fmla="*/ 5 w 123"/>
                    <a:gd name="T29" fmla="*/ 42 h 136"/>
                    <a:gd name="T30" fmla="*/ 51 w 123"/>
                    <a:gd name="T31" fmla="*/ 66 h 136"/>
                    <a:gd name="T32" fmla="*/ 0 w 123"/>
                    <a:gd name="T33" fmla="*/ 68 h 136"/>
                    <a:gd name="T34" fmla="*/ 51 w 123"/>
                    <a:gd name="T35" fmla="*/ 71 h 136"/>
                    <a:gd name="T36" fmla="*/ 5 w 123"/>
                    <a:gd name="T37" fmla="*/ 94 h 136"/>
                    <a:gd name="T38" fmla="*/ 53 w 123"/>
                    <a:gd name="T39" fmla="*/ 75 h 136"/>
                    <a:gd name="T40" fmla="*/ 18 w 123"/>
                    <a:gd name="T41" fmla="*/ 116 h 136"/>
                    <a:gd name="T42" fmla="*/ 56 w 123"/>
                    <a:gd name="T43" fmla="*/ 78 h 136"/>
                    <a:gd name="T44" fmla="*/ 38 w 123"/>
                    <a:gd name="T45" fmla="*/ 131 h 136"/>
                    <a:gd name="T46" fmla="*/ 60 w 123"/>
                    <a:gd name="T47" fmla="*/ 80 h 136"/>
                    <a:gd name="T48" fmla="*/ 62 w 123"/>
                    <a:gd name="T49" fmla="*/ 136 h 136"/>
                    <a:gd name="T50" fmla="*/ 64 w 123"/>
                    <a:gd name="T51" fmla="*/ 80 h 136"/>
                    <a:gd name="T52" fmla="*/ 85 w 123"/>
                    <a:gd name="T53" fmla="*/ 131 h 136"/>
                    <a:gd name="T54" fmla="*/ 68 w 123"/>
                    <a:gd name="T55" fmla="*/ 78 h 136"/>
                    <a:gd name="T56" fmla="*/ 105 w 123"/>
                    <a:gd name="T57" fmla="*/ 116 h 136"/>
                    <a:gd name="T58" fmla="*/ 71 w 123"/>
                    <a:gd name="T59" fmla="*/ 75 h 136"/>
                    <a:gd name="T60" fmla="*/ 118 w 123"/>
                    <a:gd name="T61" fmla="*/ 94 h 136"/>
                    <a:gd name="T62" fmla="*/ 72 w 123"/>
                    <a:gd name="T63" fmla="*/ 71 h 136"/>
                    <a:gd name="T64" fmla="*/ 123 w 123"/>
                    <a:gd name="T65" fmla="*/ 68 h 1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36"/>
                    <a:gd name="T101" fmla="*/ 123 w 123"/>
                    <a:gd name="T102" fmla="*/ 136 h 1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36">
                      <a:moveTo>
                        <a:pt x="123" y="68"/>
                      </a:moveTo>
                      <a:lnTo>
                        <a:pt x="72" y="66"/>
                      </a:lnTo>
                      <a:lnTo>
                        <a:pt x="118" y="42"/>
                      </a:lnTo>
                      <a:lnTo>
                        <a:pt x="71" y="62"/>
                      </a:lnTo>
                      <a:lnTo>
                        <a:pt x="105" y="20"/>
                      </a:lnTo>
                      <a:lnTo>
                        <a:pt x="68" y="58"/>
                      </a:lnTo>
                      <a:lnTo>
                        <a:pt x="85" y="5"/>
                      </a:lnTo>
                      <a:lnTo>
                        <a:pt x="64" y="56"/>
                      </a:lnTo>
                      <a:lnTo>
                        <a:pt x="62" y="0"/>
                      </a:lnTo>
                      <a:lnTo>
                        <a:pt x="60" y="56"/>
                      </a:lnTo>
                      <a:lnTo>
                        <a:pt x="38" y="5"/>
                      </a:lnTo>
                      <a:lnTo>
                        <a:pt x="56" y="58"/>
                      </a:lnTo>
                      <a:lnTo>
                        <a:pt x="18" y="20"/>
                      </a:lnTo>
                      <a:lnTo>
                        <a:pt x="53" y="62"/>
                      </a:lnTo>
                      <a:lnTo>
                        <a:pt x="5" y="42"/>
                      </a:lnTo>
                      <a:lnTo>
                        <a:pt x="51" y="66"/>
                      </a:lnTo>
                      <a:lnTo>
                        <a:pt x="0" y="68"/>
                      </a:lnTo>
                      <a:lnTo>
                        <a:pt x="51" y="71"/>
                      </a:lnTo>
                      <a:lnTo>
                        <a:pt x="5" y="94"/>
                      </a:lnTo>
                      <a:lnTo>
                        <a:pt x="53" y="75"/>
                      </a:lnTo>
                      <a:lnTo>
                        <a:pt x="18" y="116"/>
                      </a:lnTo>
                      <a:lnTo>
                        <a:pt x="56" y="78"/>
                      </a:lnTo>
                      <a:lnTo>
                        <a:pt x="38" y="131"/>
                      </a:lnTo>
                      <a:lnTo>
                        <a:pt x="60" y="80"/>
                      </a:lnTo>
                      <a:lnTo>
                        <a:pt x="62" y="136"/>
                      </a:lnTo>
                      <a:lnTo>
                        <a:pt x="64" y="80"/>
                      </a:lnTo>
                      <a:lnTo>
                        <a:pt x="85" y="131"/>
                      </a:lnTo>
                      <a:lnTo>
                        <a:pt x="68" y="78"/>
                      </a:lnTo>
                      <a:lnTo>
                        <a:pt x="105" y="116"/>
                      </a:lnTo>
                      <a:lnTo>
                        <a:pt x="71" y="75"/>
                      </a:lnTo>
                      <a:lnTo>
                        <a:pt x="118" y="94"/>
                      </a:lnTo>
                      <a:lnTo>
                        <a:pt x="72" y="71"/>
                      </a:lnTo>
                      <a:lnTo>
                        <a:pt x="123" y="6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10067" name="Group 1042"/>
              <p:cNvGrpSpPr>
                <a:grpSpLocks/>
              </p:cNvGrpSpPr>
              <p:nvPr/>
            </p:nvGrpSpPr>
            <p:grpSpPr bwMode="auto">
              <a:xfrm rot="-1131">
                <a:off x="3792" y="3551"/>
                <a:ext cx="1070" cy="134"/>
                <a:chOff x="3936" y="2509"/>
                <a:chExt cx="630" cy="288"/>
              </a:xfrm>
            </p:grpSpPr>
            <p:pic>
              <p:nvPicPr>
                <p:cNvPr id="10076" name="Picture 104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6" y="2509"/>
                  <a:ext cx="63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077" name="Rectangle 1044"/>
                <p:cNvSpPr>
                  <a:spLocks noChangeArrowheads="1"/>
                </p:cNvSpPr>
                <p:nvPr/>
              </p:nvSpPr>
              <p:spPr bwMode="auto">
                <a:xfrm>
                  <a:off x="3936" y="2511"/>
                  <a:ext cx="630" cy="286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sp>
            <p:nvSpPr>
              <p:cNvPr id="10068" name="Freeform 1045" descr="Дуб"/>
              <p:cNvSpPr>
                <a:spLocks/>
              </p:cNvSpPr>
              <p:nvPr/>
            </p:nvSpPr>
            <p:spPr bwMode="auto">
              <a:xfrm>
                <a:off x="3792" y="3408"/>
                <a:ext cx="1200" cy="144"/>
              </a:xfrm>
              <a:custGeom>
                <a:avLst/>
                <a:gdLst>
                  <a:gd name="T0" fmla="*/ 0 w 1200"/>
                  <a:gd name="T1" fmla="*/ 144 h 144"/>
                  <a:gd name="T2" fmla="*/ 208 w 1200"/>
                  <a:gd name="T3" fmla="*/ 0 h 144"/>
                  <a:gd name="T4" fmla="*/ 1200 w 1200"/>
                  <a:gd name="T5" fmla="*/ 0 h 144"/>
                  <a:gd name="T6" fmla="*/ 1056 w 1200"/>
                  <a:gd name="T7" fmla="*/ 144 h 144"/>
                  <a:gd name="T8" fmla="*/ 0 w 120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"/>
                  <a:gd name="T16" fmla="*/ 0 h 144"/>
                  <a:gd name="T17" fmla="*/ 1200 w 120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" h="144">
                    <a:moveTo>
                      <a:pt x="0" y="144"/>
                    </a:moveTo>
                    <a:lnTo>
                      <a:pt x="208" y="0"/>
                    </a:lnTo>
                    <a:lnTo>
                      <a:pt x="1200" y="0"/>
                    </a:lnTo>
                    <a:lnTo>
                      <a:pt x="10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10069" name="Freeform 1046" descr="Дуб"/>
              <p:cNvSpPr>
                <a:spLocks/>
              </p:cNvSpPr>
              <p:nvPr/>
            </p:nvSpPr>
            <p:spPr bwMode="auto">
              <a:xfrm>
                <a:off x="4848" y="3408"/>
                <a:ext cx="144" cy="272"/>
              </a:xfrm>
              <a:custGeom>
                <a:avLst/>
                <a:gdLst>
                  <a:gd name="T0" fmla="*/ 144 w 144"/>
                  <a:gd name="T1" fmla="*/ 0 h 272"/>
                  <a:gd name="T2" fmla="*/ 144 w 144"/>
                  <a:gd name="T3" fmla="*/ 144 h 272"/>
                  <a:gd name="T4" fmla="*/ 0 w 144"/>
                  <a:gd name="T5" fmla="*/ 272 h 272"/>
                  <a:gd name="T6" fmla="*/ 0 w 144"/>
                  <a:gd name="T7" fmla="*/ 144 h 272"/>
                  <a:gd name="T8" fmla="*/ 144 w 144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72"/>
                  <a:gd name="T17" fmla="*/ 144 w 144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72">
                    <a:moveTo>
                      <a:pt x="144" y="0"/>
                    </a:moveTo>
                    <a:lnTo>
                      <a:pt x="144" y="144"/>
                    </a:lnTo>
                    <a:lnTo>
                      <a:pt x="0" y="272"/>
                    </a:lnTo>
                    <a:lnTo>
                      <a:pt x="0" y="144"/>
                    </a:lnTo>
                    <a:lnTo>
                      <a:pt x="144" y="0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grpSp>
            <p:nvGrpSpPr>
              <p:cNvPr id="10070" name="Group 1047"/>
              <p:cNvGrpSpPr>
                <a:grpSpLocks/>
              </p:cNvGrpSpPr>
              <p:nvPr/>
            </p:nvGrpSpPr>
            <p:grpSpPr bwMode="auto">
              <a:xfrm>
                <a:off x="4896" y="3504"/>
                <a:ext cx="147" cy="161"/>
                <a:chOff x="5325" y="3391"/>
                <a:chExt cx="289" cy="198"/>
              </a:xfrm>
            </p:grpSpPr>
            <p:sp>
              <p:nvSpPr>
                <p:cNvPr id="10071" name="Line 1048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072" name="Line 1049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073" name="Line 1050"/>
                <p:cNvSpPr>
                  <a:spLocks noChangeShapeType="1"/>
                </p:cNvSpPr>
                <p:nvPr/>
              </p:nvSpPr>
              <p:spPr bwMode="auto">
                <a:xfrm rot="-1131">
                  <a:off x="5435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074" name="Line 1051"/>
                <p:cNvSpPr>
                  <a:spLocks noChangeShapeType="1"/>
                </p:cNvSpPr>
                <p:nvPr/>
              </p:nvSpPr>
              <p:spPr bwMode="auto">
                <a:xfrm rot="-1131">
                  <a:off x="5496" y="3391"/>
                  <a:ext cx="2" cy="19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0075" name="Freeform 1052"/>
                <p:cNvSpPr>
                  <a:spLocks noEditPoints="1"/>
                </p:cNvSpPr>
                <p:nvPr/>
              </p:nvSpPr>
              <p:spPr bwMode="auto">
                <a:xfrm rot="-1131">
                  <a:off x="5325" y="3471"/>
                  <a:ext cx="289" cy="47"/>
                </a:xfrm>
                <a:custGeom>
                  <a:avLst/>
                  <a:gdLst>
                    <a:gd name="T0" fmla="*/ 0 w 190"/>
                    <a:gd name="T1" fmla="*/ 0 h 18"/>
                    <a:gd name="T2" fmla="*/ 27 w 190"/>
                    <a:gd name="T3" fmla="*/ 0 h 18"/>
                    <a:gd name="T4" fmla="*/ 27 w 190"/>
                    <a:gd name="T5" fmla="*/ 47 h 18"/>
                    <a:gd name="T6" fmla="*/ 0 w 190"/>
                    <a:gd name="T7" fmla="*/ 47 h 18"/>
                    <a:gd name="T8" fmla="*/ 0 w 190"/>
                    <a:gd name="T9" fmla="*/ 0 h 18"/>
                    <a:gd name="T10" fmla="*/ 55 w 190"/>
                    <a:gd name="T11" fmla="*/ 0 h 18"/>
                    <a:gd name="T12" fmla="*/ 82 w 190"/>
                    <a:gd name="T13" fmla="*/ 0 h 18"/>
                    <a:gd name="T14" fmla="*/ 82 w 190"/>
                    <a:gd name="T15" fmla="*/ 47 h 18"/>
                    <a:gd name="T16" fmla="*/ 55 w 190"/>
                    <a:gd name="T17" fmla="*/ 47 h 18"/>
                    <a:gd name="T18" fmla="*/ 55 w 190"/>
                    <a:gd name="T19" fmla="*/ 0 h 18"/>
                    <a:gd name="T20" fmla="*/ 110 w 190"/>
                    <a:gd name="T21" fmla="*/ 0 h 18"/>
                    <a:gd name="T22" fmla="*/ 137 w 190"/>
                    <a:gd name="T23" fmla="*/ 0 h 18"/>
                    <a:gd name="T24" fmla="*/ 137 w 190"/>
                    <a:gd name="T25" fmla="*/ 47 h 18"/>
                    <a:gd name="T26" fmla="*/ 110 w 190"/>
                    <a:gd name="T27" fmla="*/ 47 h 18"/>
                    <a:gd name="T28" fmla="*/ 110 w 190"/>
                    <a:gd name="T29" fmla="*/ 0 h 18"/>
                    <a:gd name="T30" fmla="*/ 164 w 190"/>
                    <a:gd name="T31" fmla="*/ 0 h 18"/>
                    <a:gd name="T32" fmla="*/ 192 w 190"/>
                    <a:gd name="T33" fmla="*/ 0 h 18"/>
                    <a:gd name="T34" fmla="*/ 192 w 190"/>
                    <a:gd name="T35" fmla="*/ 47 h 18"/>
                    <a:gd name="T36" fmla="*/ 164 w 190"/>
                    <a:gd name="T37" fmla="*/ 47 h 18"/>
                    <a:gd name="T38" fmla="*/ 164 w 190"/>
                    <a:gd name="T39" fmla="*/ 0 h 18"/>
                    <a:gd name="T40" fmla="*/ 219 w 190"/>
                    <a:gd name="T41" fmla="*/ 0 h 18"/>
                    <a:gd name="T42" fmla="*/ 246 w 190"/>
                    <a:gd name="T43" fmla="*/ 0 h 18"/>
                    <a:gd name="T44" fmla="*/ 246 w 190"/>
                    <a:gd name="T45" fmla="*/ 47 h 18"/>
                    <a:gd name="T46" fmla="*/ 219 w 190"/>
                    <a:gd name="T47" fmla="*/ 47 h 18"/>
                    <a:gd name="T48" fmla="*/ 219 w 190"/>
                    <a:gd name="T49" fmla="*/ 0 h 18"/>
                    <a:gd name="T50" fmla="*/ 274 w 190"/>
                    <a:gd name="T51" fmla="*/ 0 h 18"/>
                    <a:gd name="T52" fmla="*/ 289 w 190"/>
                    <a:gd name="T53" fmla="*/ 0 h 18"/>
                    <a:gd name="T54" fmla="*/ 289 w 190"/>
                    <a:gd name="T55" fmla="*/ 47 h 18"/>
                    <a:gd name="T56" fmla="*/ 274 w 190"/>
                    <a:gd name="T57" fmla="*/ 47 h 18"/>
                    <a:gd name="T58" fmla="*/ 274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</p:grpSp>
        <p:grpSp>
          <p:nvGrpSpPr>
            <p:cNvPr id="9813" name="Group 1159"/>
            <p:cNvGrpSpPr>
              <a:grpSpLocks/>
            </p:cNvGrpSpPr>
            <p:nvPr/>
          </p:nvGrpSpPr>
          <p:grpSpPr bwMode="auto">
            <a:xfrm rot="-282430">
              <a:off x="1899" y="581"/>
              <a:ext cx="798" cy="462"/>
              <a:chOff x="2256" y="1632"/>
              <a:chExt cx="1248" cy="824"/>
            </a:xfrm>
          </p:grpSpPr>
          <p:sp>
            <p:nvSpPr>
              <p:cNvPr id="9988" name="Rectangle 1160"/>
              <p:cNvSpPr>
                <a:spLocks noChangeArrowheads="1"/>
              </p:cNvSpPr>
              <p:nvPr/>
            </p:nvSpPr>
            <p:spPr bwMode="auto">
              <a:xfrm>
                <a:off x="2806" y="2044"/>
                <a:ext cx="23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i="1"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9989" name="Group 1161"/>
              <p:cNvGrpSpPr>
                <a:grpSpLocks/>
              </p:cNvGrpSpPr>
              <p:nvPr/>
            </p:nvGrpSpPr>
            <p:grpSpPr bwMode="auto">
              <a:xfrm rot="20286216" flipH="1">
                <a:off x="2448" y="1882"/>
                <a:ext cx="1056" cy="412"/>
                <a:chOff x="672" y="997"/>
                <a:chExt cx="2952" cy="2163"/>
              </a:xfrm>
            </p:grpSpPr>
            <p:sp>
              <p:nvSpPr>
                <p:cNvPr id="10046" name="Freeform 1162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47" name="Oval 1163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48" name="Oval 1164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49" name="Oval 1165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50" name="Oval 1166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990" name="Group 1167"/>
              <p:cNvGrpSpPr>
                <a:grpSpLocks/>
              </p:cNvGrpSpPr>
              <p:nvPr/>
            </p:nvGrpSpPr>
            <p:grpSpPr bwMode="auto">
              <a:xfrm rot="20286216" flipH="1">
                <a:off x="2352" y="2016"/>
                <a:ext cx="1056" cy="412"/>
                <a:chOff x="672" y="997"/>
                <a:chExt cx="2952" cy="2163"/>
              </a:xfrm>
            </p:grpSpPr>
            <p:sp>
              <p:nvSpPr>
                <p:cNvPr id="10041" name="Freeform 1168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42" name="Oval 1169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43" name="Oval 1170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44" name="Oval 1171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45" name="Oval 1172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991" name="Group 1173"/>
              <p:cNvGrpSpPr>
                <a:grpSpLocks/>
              </p:cNvGrpSpPr>
              <p:nvPr/>
            </p:nvGrpSpPr>
            <p:grpSpPr bwMode="auto">
              <a:xfrm rot="20286216" flipH="1">
                <a:off x="2400" y="1920"/>
                <a:ext cx="1056" cy="412"/>
                <a:chOff x="672" y="997"/>
                <a:chExt cx="2952" cy="2163"/>
              </a:xfrm>
            </p:grpSpPr>
            <p:sp>
              <p:nvSpPr>
                <p:cNvPr id="10036" name="Freeform 1174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37" name="Oval 1175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38" name="Oval 1176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39" name="Oval 1177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40" name="Oval 1178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992" name="Group 1179"/>
              <p:cNvGrpSpPr>
                <a:grpSpLocks/>
              </p:cNvGrpSpPr>
              <p:nvPr/>
            </p:nvGrpSpPr>
            <p:grpSpPr bwMode="auto">
              <a:xfrm rot="20286216" flipH="1">
                <a:off x="2256" y="1968"/>
                <a:ext cx="1056" cy="412"/>
                <a:chOff x="672" y="997"/>
                <a:chExt cx="2952" cy="2163"/>
              </a:xfrm>
            </p:grpSpPr>
            <p:sp>
              <p:nvSpPr>
                <p:cNvPr id="10031" name="Freeform 1180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32" name="Oval 1181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33" name="Oval 1182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34" name="Oval 1183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35" name="Oval 1184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993" name="Group 1185"/>
              <p:cNvGrpSpPr>
                <a:grpSpLocks/>
              </p:cNvGrpSpPr>
              <p:nvPr/>
            </p:nvGrpSpPr>
            <p:grpSpPr bwMode="auto">
              <a:xfrm rot="20286216" flipH="1">
                <a:off x="2400" y="1796"/>
                <a:ext cx="1056" cy="412"/>
                <a:chOff x="672" y="997"/>
                <a:chExt cx="2952" cy="2163"/>
              </a:xfrm>
            </p:grpSpPr>
            <p:sp>
              <p:nvSpPr>
                <p:cNvPr id="10026" name="Freeform 1186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27" name="Oval 1187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28" name="Oval 1188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29" name="Oval 1189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30" name="Oval 1190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994" name="Group 1191"/>
              <p:cNvGrpSpPr>
                <a:grpSpLocks/>
              </p:cNvGrpSpPr>
              <p:nvPr/>
            </p:nvGrpSpPr>
            <p:grpSpPr bwMode="auto">
              <a:xfrm rot="20286216" flipH="1">
                <a:off x="2304" y="1872"/>
                <a:ext cx="1056" cy="412"/>
                <a:chOff x="672" y="997"/>
                <a:chExt cx="2952" cy="2163"/>
              </a:xfrm>
            </p:grpSpPr>
            <p:sp>
              <p:nvSpPr>
                <p:cNvPr id="10021" name="Freeform 1192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22" name="Oval 1193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23" name="Oval 1194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24" name="Oval 1195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25" name="Oval 1196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995" name="Group 1197"/>
              <p:cNvGrpSpPr>
                <a:grpSpLocks/>
              </p:cNvGrpSpPr>
              <p:nvPr/>
            </p:nvGrpSpPr>
            <p:grpSpPr bwMode="auto">
              <a:xfrm rot="20286216" flipH="1">
                <a:off x="2256" y="1872"/>
                <a:ext cx="1056" cy="412"/>
                <a:chOff x="672" y="997"/>
                <a:chExt cx="2952" cy="2163"/>
              </a:xfrm>
            </p:grpSpPr>
            <p:sp>
              <p:nvSpPr>
                <p:cNvPr id="10016" name="Freeform 1198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17" name="Oval 1199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18" name="Oval 1200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19" name="Oval 1201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20" name="Oval 1202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996" name="Group 1203"/>
              <p:cNvGrpSpPr>
                <a:grpSpLocks/>
              </p:cNvGrpSpPr>
              <p:nvPr/>
            </p:nvGrpSpPr>
            <p:grpSpPr bwMode="auto">
              <a:xfrm rot="20286216" flipH="1">
                <a:off x="2352" y="1728"/>
                <a:ext cx="1056" cy="412"/>
                <a:chOff x="672" y="997"/>
                <a:chExt cx="2952" cy="2163"/>
              </a:xfrm>
            </p:grpSpPr>
            <p:sp>
              <p:nvSpPr>
                <p:cNvPr id="10011" name="Freeform 1204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12" name="Oval 1205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13" name="Oval 1206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14" name="Oval 1207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15" name="Oval 1208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997" name="Group 1209"/>
              <p:cNvGrpSpPr>
                <a:grpSpLocks/>
              </p:cNvGrpSpPr>
              <p:nvPr/>
            </p:nvGrpSpPr>
            <p:grpSpPr bwMode="auto">
              <a:xfrm rot="20286216" flipH="1">
                <a:off x="2352" y="1632"/>
                <a:ext cx="1056" cy="412"/>
                <a:chOff x="672" y="997"/>
                <a:chExt cx="2952" cy="2163"/>
              </a:xfrm>
            </p:grpSpPr>
            <p:sp>
              <p:nvSpPr>
                <p:cNvPr id="10006" name="Freeform 1210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07" name="Oval 1211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08" name="Oval 1212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09" name="Oval 1213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10" name="Oval 1214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998" name="Group 1215"/>
              <p:cNvGrpSpPr>
                <a:grpSpLocks/>
              </p:cNvGrpSpPr>
              <p:nvPr/>
            </p:nvGrpSpPr>
            <p:grpSpPr bwMode="auto">
              <a:xfrm rot="20286216" flipH="1">
                <a:off x="2256" y="1680"/>
                <a:ext cx="1056" cy="412"/>
                <a:chOff x="672" y="997"/>
                <a:chExt cx="2952" cy="2163"/>
              </a:xfrm>
            </p:grpSpPr>
            <p:sp>
              <p:nvSpPr>
                <p:cNvPr id="10001" name="Freeform 1216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02" name="Oval 1217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print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03" name="Oval 1218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04" name="Oval 1219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0005" name="Oval 1220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sp>
            <p:nvSpPr>
              <p:cNvPr id="9999" name="Freeform 1221" descr="Орех"/>
              <p:cNvSpPr>
                <a:spLocks/>
              </p:cNvSpPr>
              <p:nvPr/>
            </p:nvSpPr>
            <p:spPr bwMode="auto">
              <a:xfrm>
                <a:off x="2884" y="1776"/>
                <a:ext cx="332" cy="486"/>
              </a:xfrm>
              <a:custGeom>
                <a:avLst/>
                <a:gdLst>
                  <a:gd name="T0" fmla="*/ 302 w 332"/>
                  <a:gd name="T1" fmla="*/ 0 h 486"/>
                  <a:gd name="T2" fmla="*/ 60 w 332"/>
                  <a:gd name="T3" fmla="*/ 126 h 486"/>
                  <a:gd name="T4" fmla="*/ 0 w 332"/>
                  <a:gd name="T5" fmla="*/ 486 h 486"/>
                  <a:gd name="T6" fmla="*/ 36 w 332"/>
                  <a:gd name="T7" fmla="*/ 486 h 486"/>
                  <a:gd name="T8" fmla="*/ 97 w 332"/>
                  <a:gd name="T9" fmla="*/ 150 h 486"/>
                  <a:gd name="T10" fmla="*/ 157 w 332"/>
                  <a:gd name="T11" fmla="*/ 106 h 486"/>
                  <a:gd name="T12" fmla="*/ 332 w 332"/>
                  <a:gd name="T13" fmla="*/ 15 h 486"/>
                  <a:gd name="T14" fmla="*/ 302 w 332"/>
                  <a:gd name="T15" fmla="*/ 0 h 4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2"/>
                  <a:gd name="T25" fmla="*/ 0 h 486"/>
                  <a:gd name="T26" fmla="*/ 332 w 332"/>
                  <a:gd name="T27" fmla="*/ 486 h 4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2" h="486">
                    <a:moveTo>
                      <a:pt x="302" y="0"/>
                    </a:moveTo>
                    <a:lnTo>
                      <a:pt x="60" y="126"/>
                    </a:lnTo>
                    <a:lnTo>
                      <a:pt x="0" y="486"/>
                    </a:lnTo>
                    <a:lnTo>
                      <a:pt x="36" y="486"/>
                    </a:lnTo>
                    <a:lnTo>
                      <a:pt x="97" y="150"/>
                    </a:lnTo>
                    <a:lnTo>
                      <a:pt x="157" y="106"/>
                    </a:lnTo>
                    <a:lnTo>
                      <a:pt x="332" y="15"/>
                    </a:lnTo>
                    <a:lnTo>
                      <a:pt x="302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10000" name="Freeform 1222" descr="Орех"/>
              <p:cNvSpPr>
                <a:spLocks/>
              </p:cNvSpPr>
              <p:nvPr/>
            </p:nvSpPr>
            <p:spPr bwMode="auto">
              <a:xfrm>
                <a:off x="2400" y="1776"/>
                <a:ext cx="332" cy="486"/>
              </a:xfrm>
              <a:custGeom>
                <a:avLst/>
                <a:gdLst>
                  <a:gd name="T0" fmla="*/ 302 w 332"/>
                  <a:gd name="T1" fmla="*/ 0 h 486"/>
                  <a:gd name="T2" fmla="*/ 60 w 332"/>
                  <a:gd name="T3" fmla="*/ 126 h 486"/>
                  <a:gd name="T4" fmla="*/ 0 w 332"/>
                  <a:gd name="T5" fmla="*/ 486 h 486"/>
                  <a:gd name="T6" fmla="*/ 36 w 332"/>
                  <a:gd name="T7" fmla="*/ 486 h 486"/>
                  <a:gd name="T8" fmla="*/ 97 w 332"/>
                  <a:gd name="T9" fmla="*/ 150 h 486"/>
                  <a:gd name="T10" fmla="*/ 157 w 332"/>
                  <a:gd name="T11" fmla="*/ 106 h 486"/>
                  <a:gd name="T12" fmla="*/ 332 w 332"/>
                  <a:gd name="T13" fmla="*/ 15 h 486"/>
                  <a:gd name="T14" fmla="*/ 302 w 332"/>
                  <a:gd name="T15" fmla="*/ 0 h 4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2"/>
                  <a:gd name="T25" fmla="*/ 0 h 486"/>
                  <a:gd name="T26" fmla="*/ 332 w 332"/>
                  <a:gd name="T27" fmla="*/ 486 h 4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2" h="486">
                    <a:moveTo>
                      <a:pt x="302" y="0"/>
                    </a:moveTo>
                    <a:lnTo>
                      <a:pt x="60" y="126"/>
                    </a:lnTo>
                    <a:lnTo>
                      <a:pt x="0" y="486"/>
                    </a:lnTo>
                    <a:lnTo>
                      <a:pt x="36" y="486"/>
                    </a:lnTo>
                    <a:lnTo>
                      <a:pt x="97" y="150"/>
                    </a:lnTo>
                    <a:lnTo>
                      <a:pt x="157" y="106"/>
                    </a:lnTo>
                    <a:lnTo>
                      <a:pt x="332" y="15"/>
                    </a:lnTo>
                    <a:lnTo>
                      <a:pt x="302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</p:grpSp>
        <p:grpSp>
          <p:nvGrpSpPr>
            <p:cNvPr id="9814" name="Group 1223"/>
            <p:cNvGrpSpPr>
              <a:grpSpLocks/>
            </p:cNvGrpSpPr>
            <p:nvPr/>
          </p:nvGrpSpPr>
          <p:grpSpPr bwMode="auto">
            <a:xfrm rot="-282430">
              <a:off x="3564" y="379"/>
              <a:ext cx="1116" cy="590"/>
              <a:chOff x="723" y="872"/>
              <a:chExt cx="2390" cy="1386"/>
            </a:xfrm>
          </p:grpSpPr>
          <p:grpSp>
            <p:nvGrpSpPr>
              <p:cNvPr id="9815" name="Group 1224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9952" name="Group 1225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978" name="Group 1226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9982" name="Group 12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986" name="Oval 1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987" name="Oval 1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983" name="Group 12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984" name="Oval 1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985" name="Oval 1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979" name="Group 1233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980" name="Freeform 123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981" name="Freeform 123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953" name="Group 123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972" name="Group 123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9976" name="Oval 1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977" name="Oval 1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973" name="Group 124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974" name="Oval 1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975" name="Oval 1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954" name="Group 124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970" name="Freeform 124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71" name="Freeform 124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955" name="Group 124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968" name="Oval 124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69" name="Oval 124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956" name="Group 124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966" name="Oval 125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67" name="Oval 125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957" name="Group 125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964" name="Oval 125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65" name="Oval 125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958" name="Group 125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962" name="Oval 125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63" name="Oval 125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959" name="Group 125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960" name="Freeform 125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61" name="Freeform 126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9816" name="Group 1261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9916" name="Group 1262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942" name="Group 1263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9946" name="Group 12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950" name="Oval 12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951" name="Oval 12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947" name="Group 1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948" name="Oval 12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949" name="Oval 12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943" name="Group 1270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944" name="Freeform 127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945" name="Freeform 127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917" name="Group 127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936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9940" name="Oval 1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941" name="Oval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937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938" name="Oval 1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939" name="Oval 1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918" name="Group 128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934" name="Freeform 128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35" name="Freeform 128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919" name="Group 128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932" name="Oval 128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33" name="Oval 128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920" name="Group 128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930" name="Oval 128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31" name="Oval 128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921" name="Group 128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928" name="Oval 1290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29" name="Oval 129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922" name="Group 129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926" name="Oval 1293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27" name="Oval 129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923" name="Group 1295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924" name="Freeform 129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925" name="Freeform 129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9817" name="Group 1298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9914" name="Line 1299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9915" name="Freeform 1300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29 w 190"/>
                    <a:gd name="T3" fmla="*/ 0 h 18"/>
                    <a:gd name="T4" fmla="*/ 29 w 190"/>
                    <a:gd name="T5" fmla="*/ 48 h 18"/>
                    <a:gd name="T6" fmla="*/ 0 w 190"/>
                    <a:gd name="T7" fmla="*/ 48 h 18"/>
                    <a:gd name="T8" fmla="*/ 0 w 190"/>
                    <a:gd name="T9" fmla="*/ 0 h 18"/>
                    <a:gd name="T10" fmla="*/ 58 w 190"/>
                    <a:gd name="T11" fmla="*/ 0 h 18"/>
                    <a:gd name="T12" fmla="*/ 86 w 190"/>
                    <a:gd name="T13" fmla="*/ 0 h 18"/>
                    <a:gd name="T14" fmla="*/ 86 w 190"/>
                    <a:gd name="T15" fmla="*/ 48 h 18"/>
                    <a:gd name="T16" fmla="*/ 58 w 190"/>
                    <a:gd name="T17" fmla="*/ 48 h 18"/>
                    <a:gd name="T18" fmla="*/ 58 w 190"/>
                    <a:gd name="T19" fmla="*/ 0 h 18"/>
                    <a:gd name="T20" fmla="*/ 115 w 190"/>
                    <a:gd name="T21" fmla="*/ 0 h 18"/>
                    <a:gd name="T22" fmla="*/ 144 w 190"/>
                    <a:gd name="T23" fmla="*/ 0 h 18"/>
                    <a:gd name="T24" fmla="*/ 144 w 190"/>
                    <a:gd name="T25" fmla="*/ 48 h 18"/>
                    <a:gd name="T26" fmla="*/ 115 w 190"/>
                    <a:gd name="T27" fmla="*/ 48 h 18"/>
                    <a:gd name="T28" fmla="*/ 115 w 190"/>
                    <a:gd name="T29" fmla="*/ 0 h 18"/>
                    <a:gd name="T30" fmla="*/ 173 w 190"/>
                    <a:gd name="T31" fmla="*/ 0 h 18"/>
                    <a:gd name="T32" fmla="*/ 202 w 190"/>
                    <a:gd name="T33" fmla="*/ 0 h 18"/>
                    <a:gd name="T34" fmla="*/ 202 w 190"/>
                    <a:gd name="T35" fmla="*/ 48 h 18"/>
                    <a:gd name="T36" fmla="*/ 173 w 190"/>
                    <a:gd name="T37" fmla="*/ 48 h 18"/>
                    <a:gd name="T38" fmla="*/ 173 w 190"/>
                    <a:gd name="T39" fmla="*/ 0 h 18"/>
                    <a:gd name="T40" fmla="*/ 230 w 190"/>
                    <a:gd name="T41" fmla="*/ 0 h 18"/>
                    <a:gd name="T42" fmla="*/ 259 w 190"/>
                    <a:gd name="T43" fmla="*/ 0 h 18"/>
                    <a:gd name="T44" fmla="*/ 259 w 190"/>
                    <a:gd name="T45" fmla="*/ 48 h 18"/>
                    <a:gd name="T46" fmla="*/ 230 w 190"/>
                    <a:gd name="T47" fmla="*/ 48 h 18"/>
                    <a:gd name="T48" fmla="*/ 230 w 190"/>
                    <a:gd name="T49" fmla="*/ 0 h 18"/>
                    <a:gd name="T50" fmla="*/ 288 w 190"/>
                    <a:gd name="T51" fmla="*/ 0 h 18"/>
                    <a:gd name="T52" fmla="*/ 304 w 190"/>
                    <a:gd name="T53" fmla="*/ 0 h 18"/>
                    <a:gd name="T54" fmla="*/ 304 w 190"/>
                    <a:gd name="T55" fmla="*/ 48 h 18"/>
                    <a:gd name="T56" fmla="*/ 288 w 190"/>
                    <a:gd name="T57" fmla="*/ 48 h 18"/>
                    <a:gd name="T58" fmla="*/ 28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818" name="Group 1301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9878" name="Group 1302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9904" name="Group 1303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9908" name="Group 13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9912" name="Oval 13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913" name="Oval 13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909" name="Group 13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9910" name="Oval 13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911" name="Oval 13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905" name="Group 1310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9906" name="Freeform 131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907" name="Freeform 131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879" name="Group 131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9898" name="Group 1314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9902" name="Oval 1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903" name="Oval 1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899" name="Group 1317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9900" name="Oval 1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901" name="Oval 1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880" name="Group 1320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896" name="Freeform 1321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97" name="Freeform 132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881" name="Group 132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9894" name="Oval 1324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95" name="Oval 132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882" name="Group 132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892" name="Oval 1327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93" name="Oval 132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883" name="Group 1329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9890" name="Oval 1330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91" name="Oval 133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884" name="Group 1332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888" name="Oval 1333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89" name="Oval 133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885" name="Group 1335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886" name="Freeform 1336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87" name="Freeform 133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9819" name="Group 1338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9842" name="Group 1339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868" name="Group 1340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9872" name="Group 13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876" name="Oval 13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877" name="Oval 13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873" name="Group 13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874" name="Oval 13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875" name="Oval 13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869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870" name="Freeform 134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871" name="Freeform 134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843" name="Group 135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862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9866" name="Oval 1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867" name="Oval 1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863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864" name="Oval 1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865" name="Oval 1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844" name="Group 135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860" name="Freeform 135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61" name="Freeform 135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845" name="Group 136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858" name="Oval 136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59" name="Oval 136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846" name="Group 136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856" name="Oval 136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57" name="Oval 136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847" name="Group 136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854" name="Oval 1367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55" name="Oval 136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848" name="Group 136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852" name="Oval 1370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53" name="Oval 137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849" name="Group 1372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850" name="Freeform 137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851" name="Freeform 137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sp>
            <p:nvSpPr>
              <p:cNvPr id="9820" name="Freeform 1375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6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grpSp>
            <p:nvGrpSpPr>
              <p:cNvPr id="9821" name="Group 1376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9840" name="Line 1377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9841" name="Freeform 1378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29 w 190"/>
                    <a:gd name="T3" fmla="*/ 0 h 18"/>
                    <a:gd name="T4" fmla="*/ 29 w 190"/>
                    <a:gd name="T5" fmla="*/ 48 h 18"/>
                    <a:gd name="T6" fmla="*/ 0 w 190"/>
                    <a:gd name="T7" fmla="*/ 48 h 18"/>
                    <a:gd name="T8" fmla="*/ 0 w 190"/>
                    <a:gd name="T9" fmla="*/ 0 h 18"/>
                    <a:gd name="T10" fmla="*/ 58 w 190"/>
                    <a:gd name="T11" fmla="*/ 0 h 18"/>
                    <a:gd name="T12" fmla="*/ 86 w 190"/>
                    <a:gd name="T13" fmla="*/ 0 h 18"/>
                    <a:gd name="T14" fmla="*/ 86 w 190"/>
                    <a:gd name="T15" fmla="*/ 48 h 18"/>
                    <a:gd name="T16" fmla="*/ 58 w 190"/>
                    <a:gd name="T17" fmla="*/ 48 h 18"/>
                    <a:gd name="T18" fmla="*/ 58 w 190"/>
                    <a:gd name="T19" fmla="*/ 0 h 18"/>
                    <a:gd name="T20" fmla="*/ 115 w 190"/>
                    <a:gd name="T21" fmla="*/ 0 h 18"/>
                    <a:gd name="T22" fmla="*/ 144 w 190"/>
                    <a:gd name="T23" fmla="*/ 0 h 18"/>
                    <a:gd name="T24" fmla="*/ 144 w 190"/>
                    <a:gd name="T25" fmla="*/ 48 h 18"/>
                    <a:gd name="T26" fmla="*/ 115 w 190"/>
                    <a:gd name="T27" fmla="*/ 48 h 18"/>
                    <a:gd name="T28" fmla="*/ 115 w 190"/>
                    <a:gd name="T29" fmla="*/ 0 h 18"/>
                    <a:gd name="T30" fmla="*/ 173 w 190"/>
                    <a:gd name="T31" fmla="*/ 0 h 18"/>
                    <a:gd name="T32" fmla="*/ 202 w 190"/>
                    <a:gd name="T33" fmla="*/ 0 h 18"/>
                    <a:gd name="T34" fmla="*/ 202 w 190"/>
                    <a:gd name="T35" fmla="*/ 48 h 18"/>
                    <a:gd name="T36" fmla="*/ 173 w 190"/>
                    <a:gd name="T37" fmla="*/ 48 h 18"/>
                    <a:gd name="T38" fmla="*/ 173 w 190"/>
                    <a:gd name="T39" fmla="*/ 0 h 18"/>
                    <a:gd name="T40" fmla="*/ 230 w 190"/>
                    <a:gd name="T41" fmla="*/ 0 h 18"/>
                    <a:gd name="T42" fmla="*/ 259 w 190"/>
                    <a:gd name="T43" fmla="*/ 0 h 18"/>
                    <a:gd name="T44" fmla="*/ 259 w 190"/>
                    <a:gd name="T45" fmla="*/ 48 h 18"/>
                    <a:gd name="T46" fmla="*/ 230 w 190"/>
                    <a:gd name="T47" fmla="*/ 48 h 18"/>
                    <a:gd name="T48" fmla="*/ 230 w 190"/>
                    <a:gd name="T49" fmla="*/ 0 h 18"/>
                    <a:gd name="T50" fmla="*/ 288 w 190"/>
                    <a:gd name="T51" fmla="*/ 0 h 18"/>
                    <a:gd name="T52" fmla="*/ 304 w 190"/>
                    <a:gd name="T53" fmla="*/ 0 h 18"/>
                    <a:gd name="T54" fmla="*/ 304 w 190"/>
                    <a:gd name="T55" fmla="*/ 48 h 18"/>
                    <a:gd name="T56" fmla="*/ 288 w 190"/>
                    <a:gd name="T57" fmla="*/ 48 h 18"/>
                    <a:gd name="T58" fmla="*/ 28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sp>
            <p:nvSpPr>
              <p:cNvPr id="10595" name="Freeform 1379"/>
              <p:cNvSpPr>
                <a:spLocks/>
              </p:cNvSpPr>
              <p:nvPr/>
            </p:nvSpPr>
            <p:spPr bwMode="auto">
              <a:xfrm>
                <a:off x="989" y="1094"/>
                <a:ext cx="2088" cy="888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823" name="Rectangle 1380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824" name="Rectangle 1381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825" name="Rectangle 1382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grpSp>
            <p:nvGrpSpPr>
              <p:cNvPr id="9826" name="Group 1383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9838" name="Oval 1384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9839" name="Freeform 1385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sp>
            <p:nvSpPr>
              <p:cNvPr id="9827" name="Freeform 1386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181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828" name="Freeform 1387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1854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grpSp>
            <p:nvGrpSpPr>
              <p:cNvPr id="9829" name="Group 1388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9836" name="Oval 1389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9837" name="Freeform 1390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sp>
            <p:nvSpPr>
              <p:cNvPr id="9830" name="Freeform 1391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35 h 31"/>
                  <a:gd name="T2" fmla="*/ 17 w 16"/>
                  <a:gd name="T3" fmla="*/ 0 h 31"/>
                  <a:gd name="T4" fmla="*/ 0 w 16"/>
                  <a:gd name="T5" fmla="*/ 3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831" name="Freeform 1392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25 w 214"/>
                  <a:gd name="T1" fmla="*/ 594 h 528"/>
                  <a:gd name="T2" fmla="*/ 225 w 214"/>
                  <a:gd name="T3" fmla="*/ 0 h 528"/>
                  <a:gd name="T4" fmla="*/ 0 w 214"/>
                  <a:gd name="T5" fmla="*/ 2 h 528"/>
                  <a:gd name="T6" fmla="*/ 0 w 214"/>
                  <a:gd name="T7" fmla="*/ 593 h 528"/>
                  <a:gd name="T8" fmla="*/ 225 w 214"/>
                  <a:gd name="T9" fmla="*/ 594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832" name="Freeform 1393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833" name="Rectangle 1394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834" name="Freeform 1395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835" name="Rectangle 1396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</p:grpSp>
      </p:grpSp>
      <p:sp>
        <p:nvSpPr>
          <p:cNvPr id="10615" name="Text Box 1399"/>
          <p:cNvSpPr txBox="1">
            <a:spLocks noChangeArrowheads="1"/>
          </p:cNvSpPr>
          <p:nvPr/>
        </p:nvSpPr>
        <p:spPr bwMode="auto">
          <a:xfrm>
            <a:off x="1690688" y="981075"/>
            <a:ext cx="74905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З однієї станції у протилежних напрямках</a:t>
            </a:r>
          </a:p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одночасно вийшли два потяги. Швидкість одного </a:t>
            </a:r>
          </a:p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Потяга 80 км/</a:t>
            </a:r>
            <a:r>
              <a:rPr lang="uk-UA" sz="2400" b="1" dirty="0" err="1" smtClean="0">
                <a:latin typeface="Times New Roman" panose="02020603050405020304" pitchFamily="18" charset="0"/>
              </a:rPr>
              <a:t>год</a:t>
            </a:r>
            <a:r>
              <a:rPr lang="uk-UA" sz="2400" b="1" dirty="0" smtClean="0">
                <a:latin typeface="Times New Roman" panose="02020603050405020304" pitchFamily="18" charset="0"/>
              </a:rPr>
              <a:t>, а другого – 70 км/год. Яка відстань</a:t>
            </a:r>
          </a:p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буде між ними через дві години?</a:t>
            </a:r>
            <a:endParaRPr lang="uk-UA" sz="2400" b="1" dirty="0">
              <a:latin typeface="Times New Roman" panose="02020603050405020304" pitchFamily="18" charset="0"/>
            </a:endParaRPr>
          </a:p>
        </p:txBody>
      </p:sp>
      <p:pic>
        <p:nvPicPr>
          <p:cNvPr id="9225" name="Picture 1403" descr="Рисунок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84538"/>
            <a:ext cx="45370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13" name="Group 1404"/>
          <p:cNvGrpSpPr>
            <a:grpSpLocks/>
          </p:cNvGrpSpPr>
          <p:nvPr/>
        </p:nvGrpSpPr>
        <p:grpSpPr bwMode="auto">
          <a:xfrm rot="21395801" flipH="1">
            <a:off x="3419475" y="4149725"/>
            <a:ext cx="8458200" cy="1066800"/>
            <a:chOff x="96" y="3024"/>
            <a:chExt cx="6240" cy="816"/>
          </a:xfrm>
        </p:grpSpPr>
        <p:grpSp>
          <p:nvGrpSpPr>
            <p:cNvPr id="9227" name="Group 1405"/>
            <p:cNvGrpSpPr>
              <a:grpSpLocks/>
            </p:cNvGrpSpPr>
            <p:nvPr/>
          </p:nvGrpSpPr>
          <p:grpSpPr bwMode="auto">
            <a:xfrm>
              <a:off x="96" y="3120"/>
              <a:ext cx="4896" cy="720"/>
              <a:chOff x="336" y="2928"/>
              <a:chExt cx="4896" cy="720"/>
            </a:xfrm>
          </p:grpSpPr>
          <p:grpSp>
            <p:nvGrpSpPr>
              <p:cNvPr id="9402" name="Group 1406"/>
              <p:cNvGrpSpPr>
                <a:grpSpLocks/>
              </p:cNvGrpSpPr>
              <p:nvPr/>
            </p:nvGrpSpPr>
            <p:grpSpPr bwMode="auto">
              <a:xfrm>
                <a:off x="336" y="2928"/>
                <a:ext cx="2496" cy="720"/>
                <a:chOff x="-48" y="1920"/>
                <a:chExt cx="4288" cy="1152"/>
              </a:xfrm>
            </p:grpSpPr>
            <p:grpSp>
              <p:nvGrpSpPr>
                <p:cNvPr id="9607" name="Group 1407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9808" name="Line 1408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9809" name="Freeform 1409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608" name="Group 1410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9806" name="Line 1411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9807" name="Freeform 1412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609" name="Group 1413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9710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9796" name="Group 1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9800" name="Group 14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9804" name="Oval 14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805" name="Oval 14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  <p:grpSp>
                    <p:nvGrpSpPr>
                      <p:cNvPr id="9801" name="Group 14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9802" name="Oval 14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803" name="Oval 14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</p:grpSp>
                <p:grpSp>
                  <p:nvGrpSpPr>
                    <p:cNvPr id="9797" name="Group 1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9798" name="Freeform 14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799" name="Freeform 14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711" name="Group 142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9786" name="Group 14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9790" name="Group 14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9794" name="Oval 14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795" name="Oval 14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  <p:grpSp>
                    <p:nvGrpSpPr>
                      <p:cNvPr id="9791" name="Group 14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9792" name="Oval 14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793" name="Oval 14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</p:grpSp>
                <p:grpSp>
                  <p:nvGrpSpPr>
                    <p:cNvPr id="9787" name="Group 14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788" name="Freeform 14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789" name="Freeform 14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712" name="Group 143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9780" name="Group 14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9784" name="Oval 14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785" name="Oval 14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781" name="Group 14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9782" name="Oval 14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783" name="Oval 14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713" name="Group 144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778" name="Freeform 144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79" name="Freeform 144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14" name="Group 144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9776" name="Oval 1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77" name="Oval 1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15" name="Group 144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774" name="Oval 1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75" name="Oval 1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16" name="Group 1452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9772" name="Oval 1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73" name="Oval 1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17" name="Group 145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770" name="Oval 1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71" name="Oval 1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18" name="Group 1458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768" name="Freeform 145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69" name="Freeform 146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19" name="Group 146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9762" name="Group 14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766" name="Oval 14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767" name="Oval 14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763" name="Group 14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764" name="Oval 14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765" name="Oval 14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720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760" name="Freeform 146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61" name="Freeform 147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21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9758" name="Oval 1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59" name="Oval 1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22" name="Group 147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756" name="Oval 1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57" name="Oval 1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23" name="Group 1477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9754" name="Oval 1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55" name="Oval 1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24" name="Group 148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752" name="Oval 1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53" name="Oval 1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25" name="Group 1483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750" name="Freeform 148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51" name="Freeform 148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726" name="Freeform 1486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grpSp>
                <p:nvGrpSpPr>
                  <p:cNvPr id="9727" name="Group 1487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9748" name="Line 14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749" name="Freeform 148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29 w 190"/>
                        <a:gd name="T3" fmla="*/ 0 h 18"/>
                        <a:gd name="T4" fmla="*/ 29 w 190"/>
                        <a:gd name="T5" fmla="*/ 48 h 18"/>
                        <a:gd name="T6" fmla="*/ 0 w 190"/>
                        <a:gd name="T7" fmla="*/ 48 h 18"/>
                        <a:gd name="T8" fmla="*/ 0 w 190"/>
                        <a:gd name="T9" fmla="*/ 0 h 18"/>
                        <a:gd name="T10" fmla="*/ 58 w 190"/>
                        <a:gd name="T11" fmla="*/ 0 h 18"/>
                        <a:gd name="T12" fmla="*/ 86 w 190"/>
                        <a:gd name="T13" fmla="*/ 0 h 18"/>
                        <a:gd name="T14" fmla="*/ 86 w 190"/>
                        <a:gd name="T15" fmla="*/ 48 h 18"/>
                        <a:gd name="T16" fmla="*/ 58 w 190"/>
                        <a:gd name="T17" fmla="*/ 48 h 18"/>
                        <a:gd name="T18" fmla="*/ 58 w 190"/>
                        <a:gd name="T19" fmla="*/ 0 h 18"/>
                        <a:gd name="T20" fmla="*/ 115 w 190"/>
                        <a:gd name="T21" fmla="*/ 0 h 18"/>
                        <a:gd name="T22" fmla="*/ 144 w 190"/>
                        <a:gd name="T23" fmla="*/ 0 h 18"/>
                        <a:gd name="T24" fmla="*/ 144 w 190"/>
                        <a:gd name="T25" fmla="*/ 48 h 18"/>
                        <a:gd name="T26" fmla="*/ 115 w 190"/>
                        <a:gd name="T27" fmla="*/ 48 h 18"/>
                        <a:gd name="T28" fmla="*/ 115 w 190"/>
                        <a:gd name="T29" fmla="*/ 0 h 18"/>
                        <a:gd name="T30" fmla="*/ 173 w 190"/>
                        <a:gd name="T31" fmla="*/ 0 h 18"/>
                        <a:gd name="T32" fmla="*/ 202 w 190"/>
                        <a:gd name="T33" fmla="*/ 0 h 18"/>
                        <a:gd name="T34" fmla="*/ 202 w 190"/>
                        <a:gd name="T35" fmla="*/ 48 h 18"/>
                        <a:gd name="T36" fmla="*/ 173 w 190"/>
                        <a:gd name="T37" fmla="*/ 48 h 18"/>
                        <a:gd name="T38" fmla="*/ 173 w 190"/>
                        <a:gd name="T39" fmla="*/ 0 h 18"/>
                        <a:gd name="T40" fmla="*/ 230 w 190"/>
                        <a:gd name="T41" fmla="*/ 0 h 18"/>
                        <a:gd name="T42" fmla="*/ 259 w 190"/>
                        <a:gd name="T43" fmla="*/ 0 h 18"/>
                        <a:gd name="T44" fmla="*/ 259 w 190"/>
                        <a:gd name="T45" fmla="*/ 48 h 18"/>
                        <a:gd name="T46" fmla="*/ 230 w 190"/>
                        <a:gd name="T47" fmla="*/ 48 h 18"/>
                        <a:gd name="T48" fmla="*/ 230 w 190"/>
                        <a:gd name="T49" fmla="*/ 0 h 18"/>
                        <a:gd name="T50" fmla="*/ 288 w 190"/>
                        <a:gd name="T51" fmla="*/ 0 h 18"/>
                        <a:gd name="T52" fmla="*/ 304 w 190"/>
                        <a:gd name="T53" fmla="*/ 0 h 18"/>
                        <a:gd name="T54" fmla="*/ 304 w 190"/>
                        <a:gd name="T55" fmla="*/ 48 h 18"/>
                        <a:gd name="T56" fmla="*/ 288 w 190"/>
                        <a:gd name="T57" fmla="*/ 48 h 18"/>
                        <a:gd name="T58" fmla="*/ 28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10706" name="Freeform 1490"/>
                  <p:cNvSpPr>
                    <a:spLocks/>
                  </p:cNvSpPr>
                  <p:nvPr/>
                </p:nvSpPr>
                <p:spPr bwMode="auto">
                  <a:xfrm>
                    <a:off x="259" y="2032"/>
                    <a:ext cx="1783" cy="791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grpSp>
                <p:nvGrpSpPr>
                  <p:cNvPr id="9729" name="Group 1491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9740" name="Rectangle 1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41" name="Rectangle 1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42" name="Rectangle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43" name="Rectangle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44" name="Rectangle 1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45" name="Rectangle 1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46" name="Rectangle 1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47" name="Rectangle 1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730" name="Group 1500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9738" name="Oval 1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39" name="Freeform 1502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731" name="Freeform 1503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732" name="Freeform 1504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grpSp>
                <p:nvGrpSpPr>
                  <p:cNvPr id="9733" name="Group 1505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9736" name="Oval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737" name="Freeform 1507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734" name="Freeform 1508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735" name="Freeform 1509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610" name="Group 1510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9614" name="Group 1511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9700" name="Group 15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9704" name="Group 15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9708" name="Oval 15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709" name="Oval 15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  <p:grpSp>
                    <p:nvGrpSpPr>
                      <p:cNvPr id="9705" name="Group 15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9706" name="Oval 15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707" name="Oval 15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</p:grpSp>
                <p:grpSp>
                  <p:nvGrpSpPr>
                    <p:cNvPr id="9701" name="Group 15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9702" name="Freeform 15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703" name="Freeform 15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615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9690" name="Group 15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9694" name="Group 15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9698" name="Oval 15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699" name="Oval 15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  <p:grpSp>
                    <p:nvGrpSpPr>
                      <p:cNvPr id="9695" name="Group 15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9696" name="Oval 15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697" name="Oval 15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</p:grpSp>
                <p:grpSp>
                  <p:nvGrpSpPr>
                    <p:cNvPr id="9691" name="Group 15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692" name="Freeform 15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693" name="Freeform 15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616" name="Group 153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9684" name="Group 15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9688" name="Oval 15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689" name="Oval 15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685" name="Group 15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9686" name="Oval 15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687" name="Oval 15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617" name="Group 154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682" name="Freeform 154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83" name="Freeform 154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18" name="Group 154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9680" name="Oval 1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81" name="Oval 15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19" name="Group 154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678" name="Oval 1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79" name="Oval 1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20" name="Group 1549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9676" name="Oval 1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77" name="Oval 1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21" name="Group 155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674" name="Oval 1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75" name="Oval 1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22" name="Group 1555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672" name="Freeform 155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73" name="Freeform 1557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23" name="Group 155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9666" name="Group 15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670" name="Oval 15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671" name="Oval 15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667" name="Group 15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668" name="Oval 15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669" name="Oval 15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624" name="Group 156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664" name="Freeform 156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65" name="Freeform 1567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25" name="Group 156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9662" name="Oval 1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63" name="Oval 1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26" name="Group 157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660" name="Oval 1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61" name="Oval 15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27" name="Group 1574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9658" name="Oval 15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59" name="Oval 15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28" name="Group 157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656" name="Oval 15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57" name="Oval 15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29" name="Group 1580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654" name="Freeform 158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55" name="Freeform 158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630" name="Freeform 1583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grpSp>
                <p:nvGrpSpPr>
                  <p:cNvPr id="9631" name="Group 1584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9652" name="Line 15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653" name="Freeform 158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29 w 190"/>
                        <a:gd name="T3" fmla="*/ 0 h 18"/>
                        <a:gd name="T4" fmla="*/ 29 w 190"/>
                        <a:gd name="T5" fmla="*/ 48 h 18"/>
                        <a:gd name="T6" fmla="*/ 0 w 190"/>
                        <a:gd name="T7" fmla="*/ 48 h 18"/>
                        <a:gd name="T8" fmla="*/ 0 w 190"/>
                        <a:gd name="T9" fmla="*/ 0 h 18"/>
                        <a:gd name="T10" fmla="*/ 58 w 190"/>
                        <a:gd name="T11" fmla="*/ 0 h 18"/>
                        <a:gd name="T12" fmla="*/ 86 w 190"/>
                        <a:gd name="T13" fmla="*/ 0 h 18"/>
                        <a:gd name="T14" fmla="*/ 86 w 190"/>
                        <a:gd name="T15" fmla="*/ 48 h 18"/>
                        <a:gd name="T16" fmla="*/ 58 w 190"/>
                        <a:gd name="T17" fmla="*/ 48 h 18"/>
                        <a:gd name="T18" fmla="*/ 58 w 190"/>
                        <a:gd name="T19" fmla="*/ 0 h 18"/>
                        <a:gd name="T20" fmla="*/ 115 w 190"/>
                        <a:gd name="T21" fmla="*/ 0 h 18"/>
                        <a:gd name="T22" fmla="*/ 144 w 190"/>
                        <a:gd name="T23" fmla="*/ 0 h 18"/>
                        <a:gd name="T24" fmla="*/ 144 w 190"/>
                        <a:gd name="T25" fmla="*/ 48 h 18"/>
                        <a:gd name="T26" fmla="*/ 115 w 190"/>
                        <a:gd name="T27" fmla="*/ 48 h 18"/>
                        <a:gd name="T28" fmla="*/ 115 w 190"/>
                        <a:gd name="T29" fmla="*/ 0 h 18"/>
                        <a:gd name="T30" fmla="*/ 173 w 190"/>
                        <a:gd name="T31" fmla="*/ 0 h 18"/>
                        <a:gd name="T32" fmla="*/ 202 w 190"/>
                        <a:gd name="T33" fmla="*/ 0 h 18"/>
                        <a:gd name="T34" fmla="*/ 202 w 190"/>
                        <a:gd name="T35" fmla="*/ 48 h 18"/>
                        <a:gd name="T36" fmla="*/ 173 w 190"/>
                        <a:gd name="T37" fmla="*/ 48 h 18"/>
                        <a:gd name="T38" fmla="*/ 173 w 190"/>
                        <a:gd name="T39" fmla="*/ 0 h 18"/>
                        <a:gd name="T40" fmla="*/ 230 w 190"/>
                        <a:gd name="T41" fmla="*/ 0 h 18"/>
                        <a:gd name="T42" fmla="*/ 259 w 190"/>
                        <a:gd name="T43" fmla="*/ 0 h 18"/>
                        <a:gd name="T44" fmla="*/ 259 w 190"/>
                        <a:gd name="T45" fmla="*/ 48 h 18"/>
                        <a:gd name="T46" fmla="*/ 230 w 190"/>
                        <a:gd name="T47" fmla="*/ 48 h 18"/>
                        <a:gd name="T48" fmla="*/ 230 w 190"/>
                        <a:gd name="T49" fmla="*/ 0 h 18"/>
                        <a:gd name="T50" fmla="*/ 288 w 190"/>
                        <a:gd name="T51" fmla="*/ 0 h 18"/>
                        <a:gd name="T52" fmla="*/ 304 w 190"/>
                        <a:gd name="T53" fmla="*/ 0 h 18"/>
                        <a:gd name="T54" fmla="*/ 304 w 190"/>
                        <a:gd name="T55" fmla="*/ 48 h 18"/>
                        <a:gd name="T56" fmla="*/ 288 w 190"/>
                        <a:gd name="T57" fmla="*/ 48 h 18"/>
                        <a:gd name="T58" fmla="*/ 28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10803" name="Freeform 1587"/>
                  <p:cNvSpPr>
                    <a:spLocks/>
                  </p:cNvSpPr>
                  <p:nvPr/>
                </p:nvSpPr>
                <p:spPr bwMode="auto">
                  <a:xfrm>
                    <a:off x="262" y="2029"/>
                    <a:ext cx="1783" cy="791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grpSp>
                <p:nvGrpSpPr>
                  <p:cNvPr id="9633" name="Group 1588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9644" name="Rectangle 1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45" name="Rectangle 1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46" name="Rectangle 1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47" name="Rectangle 1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48" name="Rectangle 1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49" name="Rectangle 15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50" name="Rectangle 1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51" name="Rectangle 15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634" name="Group 1597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9642" name="Oval 1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43" name="Freeform 1599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635" name="Freeform 1600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636" name="Freeform 1601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grpSp>
                <p:nvGrpSpPr>
                  <p:cNvPr id="9637" name="Group 1602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9640" name="Oval 16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641" name="Freeform 1604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638" name="Freeform 1605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639" name="Freeform 1606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611" name="Group 1607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9612" name="Line 1608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9613" name="Freeform 1609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9403" name="Group 1610"/>
              <p:cNvGrpSpPr>
                <a:grpSpLocks/>
              </p:cNvGrpSpPr>
              <p:nvPr/>
            </p:nvGrpSpPr>
            <p:grpSpPr bwMode="auto">
              <a:xfrm>
                <a:off x="2736" y="2928"/>
                <a:ext cx="2496" cy="720"/>
                <a:chOff x="-48" y="1920"/>
                <a:chExt cx="4288" cy="1152"/>
              </a:xfrm>
            </p:grpSpPr>
            <p:grpSp>
              <p:nvGrpSpPr>
                <p:cNvPr id="9404" name="Group 1611"/>
                <p:cNvGrpSpPr>
                  <a:grpSpLocks/>
                </p:cNvGrpSpPr>
                <p:nvPr/>
              </p:nvGrpSpPr>
              <p:grpSpPr bwMode="auto">
                <a:xfrm>
                  <a:off x="4032" y="2496"/>
                  <a:ext cx="208" cy="285"/>
                  <a:chOff x="0" y="2496"/>
                  <a:chExt cx="304" cy="285"/>
                </a:xfrm>
              </p:grpSpPr>
              <p:sp>
                <p:nvSpPr>
                  <p:cNvPr id="9605" name="Line 1612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9606" name="Freeform 1613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405" name="Group 1614"/>
                <p:cNvGrpSpPr>
                  <a:grpSpLocks/>
                </p:cNvGrpSpPr>
                <p:nvPr/>
              </p:nvGrpSpPr>
              <p:grpSpPr bwMode="auto">
                <a:xfrm>
                  <a:off x="196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9603" name="Line 1615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9604" name="Freeform 1616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406" name="Group 1617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9507" name="Group 1618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9593" name="Group 16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9597" name="Group 16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9601" name="Oval 16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602" name="Oval 16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  <p:grpSp>
                    <p:nvGrpSpPr>
                      <p:cNvPr id="9598" name="Group 16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9599" name="Oval 16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600" name="Oval 16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</p:grpSp>
                <p:grpSp>
                  <p:nvGrpSpPr>
                    <p:cNvPr id="9594" name="Group 16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9595" name="Freeform 16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596" name="Freeform 16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508" name="Group 1629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9583" name="Group 16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9587" name="Group 16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9591" name="Oval 16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592" name="Oval 16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  <p:grpSp>
                    <p:nvGrpSpPr>
                      <p:cNvPr id="9588" name="Group 16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9589" name="Oval 16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590" name="Oval 16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</p:grpSp>
                <p:grpSp>
                  <p:nvGrpSpPr>
                    <p:cNvPr id="9584" name="Group 16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585" name="Freeform 16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586" name="Freeform 16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509" name="Group 164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9577" name="Group 16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9581" name="Oval 1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582" name="Oval 16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578" name="Group 16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9579" name="Oval 16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580" name="Oval 1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510" name="Group 1647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575" name="Freeform 1648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76" name="Freeform 1649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11" name="Group 1650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9573" name="Oval 1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74" name="Oval 1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12" name="Group 1653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571" name="Oval 1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72" name="Oval 1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13" name="Group 1656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9569" name="Oval 1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70" name="Oval 1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14" name="Group 165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567" name="Oval 1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68" name="Oval 1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15" name="Group 1662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565" name="Freeform 166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66" name="Freeform 1664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16" name="Group 166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9559" name="Group 16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563" name="Oval 16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564" name="Oval 16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560" name="Group 16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561" name="Oval 16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562" name="Oval 16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517" name="Group 1672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557" name="Freeform 167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58" name="Freeform 1674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18" name="Group 1675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9555" name="Oval 1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56" name="Oval 1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19" name="Group 1678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553" name="Oval 16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54" name="Oval 1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20" name="Group 1681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9551" name="Oval 1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52" name="Oval 1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21" name="Group 168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549" name="Oval 1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50" name="Oval 1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22" name="Group 1687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547" name="Freeform 1688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48" name="Freeform 168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523" name="Freeform 1690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grpSp>
                <p:nvGrpSpPr>
                  <p:cNvPr id="9524" name="Group 1691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9545" name="Line 16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546" name="Freeform 169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29 w 190"/>
                        <a:gd name="T3" fmla="*/ 0 h 18"/>
                        <a:gd name="T4" fmla="*/ 29 w 190"/>
                        <a:gd name="T5" fmla="*/ 48 h 18"/>
                        <a:gd name="T6" fmla="*/ 0 w 190"/>
                        <a:gd name="T7" fmla="*/ 48 h 18"/>
                        <a:gd name="T8" fmla="*/ 0 w 190"/>
                        <a:gd name="T9" fmla="*/ 0 h 18"/>
                        <a:gd name="T10" fmla="*/ 58 w 190"/>
                        <a:gd name="T11" fmla="*/ 0 h 18"/>
                        <a:gd name="T12" fmla="*/ 86 w 190"/>
                        <a:gd name="T13" fmla="*/ 0 h 18"/>
                        <a:gd name="T14" fmla="*/ 86 w 190"/>
                        <a:gd name="T15" fmla="*/ 48 h 18"/>
                        <a:gd name="T16" fmla="*/ 58 w 190"/>
                        <a:gd name="T17" fmla="*/ 48 h 18"/>
                        <a:gd name="T18" fmla="*/ 58 w 190"/>
                        <a:gd name="T19" fmla="*/ 0 h 18"/>
                        <a:gd name="T20" fmla="*/ 115 w 190"/>
                        <a:gd name="T21" fmla="*/ 0 h 18"/>
                        <a:gd name="T22" fmla="*/ 144 w 190"/>
                        <a:gd name="T23" fmla="*/ 0 h 18"/>
                        <a:gd name="T24" fmla="*/ 144 w 190"/>
                        <a:gd name="T25" fmla="*/ 48 h 18"/>
                        <a:gd name="T26" fmla="*/ 115 w 190"/>
                        <a:gd name="T27" fmla="*/ 48 h 18"/>
                        <a:gd name="T28" fmla="*/ 115 w 190"/>
                        <a:gd name="T29" fmla="*/ 0 h 18"/>
                        <a:gd name="T30" fmla="*/ 173 w 190"/>
                        <a:gd name="T31" fmla="*/ 0 h 18"/>
                        <a:gd name="T32" fmla="*/ 202 w 190"/>
                        <a:gd name="T33" fmla="*/ 0 h 18"/>
                        <a:gd name="T34" fmla="*/ 202 w 190"/>
                        <a:gd name="T35" fmla="*/ 48 h 18"/>
                        <a:gd name="T36" fmla="*/ 173 w 190"/>
                        <a:gd name="T37" fmla="*/ 48 h 18"/>
                        <a:gd name="T38" fmla="*/ 173 w 190"/>
                        <a:gd name="T39" fmla="*/ 0 h 18"/>
                        <a:gd name="T40" fmla="*/ 230 w 190"/>
                        <a:gd name="T41" fmla="*/ 0 h 18"/>
                        <a:gd name="T42" fmla="*/ 259 w 190"/>
                        <a:gd name="T43" fmla="*/ 0 h 18"/>
                        <a:gd name="T44" fmla="*/ 259 w 190"/>
                        <a:gd name="T45" fmla="*/ 48 h 18"/>
                        <a:gd name="T46" fmla="*/ 230 w 190"/>
                        <a:gd name="T47" fmla="*/ 48 h 18"/>
                        <a:gd name="T48" fmla="*/ 230 w 190"/>
                        <a:gd name="T49" fmla="*/ 0 h 18"/>
                        <a:gd name="T50" fmla="*/ 288 w 190"/>
                        <a:gd name="T51" fmla="*/ 0 h 18"/>
                        <a:gd name="T52" fmla="*/ 304 w 190"/>
                        <a:gd name="T53" fmla="*/ 0 h 18"/>
                        <a:gd name="T54" fmla="*/ 304 w 190"/>
                        <a:gd name="T55" fmla="*/ 48 h 18"/>
                        <a:gd name="T56" fmla="*/ 288 w 190"/>
                        <a:gd name="T57" fmla="*/ 48 h 18"/>
                        <a:gd name="T58" fmla="*/ 28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10910" name="Freeform 1694"/>
                  <p:cNvSpPr>
                    <a:spLocks/>
                  </p:cNvSpPr>
                  <p:nvPr/>
                </p:nvSpPr>
                <p:spPr bwMode="auto">
                  <a:xfrm>
                    <a:off x="260" y="2029"/>
                    <a:ext cx="1783" cy="791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grpSp>
                <p:nvGrpSpPr>
                  <p:cNvPr id="9526" name="Group 1695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9537" name="Rectangle 1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38" name="Rectangle 1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39" name="Rectangle 1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40" name="Rectangle 1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41" name="Rectangle 1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42" name="Rectangle 1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43" name="Rectangle 1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44" name="Rectangle 1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527" name="Group 1704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9535" name="Oval 1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36" name="Freeform 1706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528" name="Freeform 1707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529" name="Freeform 1708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grpSp>
                <p:nvGrpSpPr>
                  <p:cNvPr id="9530" name="Group 1709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9533" name="Oval 1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534" name="Freeform 1711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531" name="Freeform 1712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532" name="Freeform 1713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407" name="Group 1714"/>
                <p:cNvGrpSpPr>
                  <a:grpSpLocks/>
                </p:cNvGrpSpPr>
                <p:nvPr/>
              </p:nvGrpSpPr>
              <p:grpSpPr bwMode="auto">
                <a:xfrm>
                  <a:off x="2016" y="1920"/>
                  <a:ext cx="2038" cy="1152"/>
                  <a:chOff x="0" y="1920"/>
                  <a:chExt cx="2038" cy="1152"/>
                </a:xfrm>
              </p:grpSpPr>
              <p:grpSp>
                <p:nvGrpSpPr>
                  <p:cNvPr id="9411" name="Group 1715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9497" name="Group 1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grpSp>
                    <p:nvGrpSpPr>
                      <p:cNvPr id="9501" name="Group 17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73" y="2756"/>
                        <a:ext cx="148" cy="164"/>
                        <a:chOff x="3973" y="2756"/>
                        <a:chExt cx="148" cy="164"/>
                      </a:xfrm>
                    </p:grpSpPr>
                    <p:sp>
                      <p:nvSpPr>
                        <p:cNvPr id="9505" name="Oval 17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506" name="Oval 17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3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  <p:grpSp>
                    <p:nvGrpSpPr>
                      <p:cNvPr id="9502" name="Group 17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5" y="2770"/>
                        <a:ext cx="123" cy="136"/>
                        <a:chOff x="3985" y="2770"/>
                        <a:chExt cx="123" cy="136"/>
                      </a:xfrm>
                    </p:grpSpPr>
                    <p:sp>
                      <p:nvSpPr>
                        <p:cNvPr id="9503" name="Oval 17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504" name="Oval 17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5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</p:grpSp>
                <p:grpSp>
                  <p:nvGrpSpPr>
                    <p:cNvPr id="9498" name="Group 17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9499" name="Freeform 17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500" name="Freeform 17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59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59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59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59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412" name="Group 1726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9487" name="Group 17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grpSp>
                    <p:nvGrpSpPr>
                      <p:cNvPr id="9491" name="Group 17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1" y="2756"/>
                        <a:ext cx="148" cy="164"/>
                        <a:chOff x="4381" y="2756"/>
                        <a:chExt cx="148" cy="164"/>
                      </a:xfrm>
                    </p:grpSpPr>
                    <p:sp>
                      <p:nvSpPr>
                        <p:cNvPr id="9495" name="Oval 17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496" name="Oval 17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1" y="2756"/>
                          <a:ext cx="148" cy="164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  <p:grpSp>
                    <p:nvGrpSpPr>
                      <p:cNvPr id="9492" name="Group 17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3" y="2770"/>
                        <a:ext cx="123" cy="136"/>
                        <a:chOff x="4393" y="2770"/>
                        <a:chExt cx="123" cy="136"/>
                      </a:xfrm>
                    </p:grpSpPr>
                    <p:sp>
                      <p:nvSpPr>
                        <p:cNvPr id="9493" name="Oval 17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  <p:sp>
                      <p:nvSpPr>
                        <p:cNvPr id="9494" name="Oval 17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3" y="2770"/>
                          <a:ext cx="123" cy="136"/>
                        </a:xfrm>
                        <a:prstGeom prst="ellipse">
                          <a:avLst/>
                        </a:prstGeom>
                        <a:noFill/>
                        <a:ln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uk-UA"/>
                        </a:p>
                      </p:txBody>
                    </p:sp>
                  </p:grpSp>
                </p:grpSp>
                <p:grpSp>
                  <p:nvGrpSpPr>
                    <p:cNvPr id="9488" name="Group 17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489" name="Freeform 17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490" name="Freeform 17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custGeom>
                        <a:avLst/>
                        <a:gdLst>
                          <a:gd name="T0" fmla="*/ 123 w 123"/>
                          <a:gd name="T1" fmla="*/ 68 h 136"/>
                          <a:gd name="T2" fmla="*/ 72 w 123"/>
                          <a:gd name="T3" fmla="*/ 66 h 136"/>
                          <a:gd name="T4" fmla="*/ 118 w 123"/>
                          <a:gd name="T5" fmla="*/ 42 h 136"/>
                          <a:gd name="T6" fmla="*/ 71 w 123"/>
                          <a:gd name="T7" fmla="*/ 62 h 136"/>
                          <a:gd name="T8" fmla="*/ 105 w 123"/>
                          <a:gd name="T9" fmla="*/ 20 h 136"/>
                          <a:gd name="T10" fmla="*/ 68 w 123"/>
                          <a:gd name="T11" fmla="*/ 58 h 136"/>
                          <a:gd name="T12" fmla="*/ 85 w 123"/>
                          <a:gd name="T13" fmla="*/ 5 h 136"/>
                          <a:gd name="T14" fmla="*/ 64 w 123"/>
                          <a:gd name="T15" fmla="*/ 56 h 136"/>
                          <a:gd name="T16" fmla="*/ 62 w 123"/>
                          <a:gd name="T17" fmla="*/ 0 h 136"/>
                          <a:gd name="T18" fmla="*/ 60 w 123"/>
                          <a:gd name="T19" fmla="*/ 56 h 136"/>
                          <a:gd name="T20" fmla="*/ 38 w 123"/>
                          <a:gd name="T21" fmla="*/ 5 h 136"/>
                          <a:gd name="T22" fmla="*/ 56 w 123"/>
                          <a:gd name="T23" fmla="*/ 58 h 136"/>
                          <a:gd name="T24" fmla="*/ 18 w 123"/>
                          <a:gd name="T25" fmla="*/ 20 h 136"/>
                          <a:gd name="T26" fmla="*/ 53 w 123"/>
                          <a:gd name="T27" fmla="*/ 62 h 136"/>
                          <a:gd name="T28" fmla="*/ 5 w 123"/>
                          <a:gd name="T29" fmla="*/ 42 h 136"/>
                          <a:gd name="T30" fmla="*/ 51 w 123"/>
                          <a:gd name="T31" fmla="*/ 66 h 136"/>
                          <a:gd name="T32" fmla="*/ 0 w 123"/>
                          <a:gd name="T33" fmla="*/ 68 h 136"/>
                          <a:gd name="T34" fmla="*/ 51 w 123"/>
                          <a:gd name="T35" fmla="*/ 71 h 136"/>
                          <a:gd name="T36" fmla="*/ 5 w 123"/>
                          <a:gd name="T37" fmla="*/ 94 h 136"/>
                          <a:gd name="T38" fmla="*/ 53 w 123"/>
                          <a:gd name="T39" fmla="*/ 75 h 136"/>
                          <a:gd name="T40" fmla="*/ 18 w 123"/>
                          <a:gd name="T41" fmla="*/ 116 h 136"/>
                          <a:gd name="T42" fmla="*/ 56 w 123"/>
                          <a:gd name="T43" fmla="*/ 78 h 136"/>
                          <a:gd name="T44" fmla="*/ 38 w 123"/>
                          <a:gd name="T45" fmla="*/ 131 h 136"/>
                          <a:gd name="T46" fmla="*/ 60 w 123"/>
                          <a:gd name="T47" fmla="*/ 80 h 136"/>
                          <a:gd name="T48" fmla="*/ 62 w 123"/>
                          <a:gd name="T49" fmla="*/ 136 h 136"/>
                          <a:gd name="T50" fmla="*/ 64 w 123"/>
                          <a:gd name="T51" fmla="*/ 80 h 136"/>
                          <a:gd name="T52" fmla="*/ 85 w 123"/>
                          <a:gd name="T53" fmla="*/ 131 h 136"/>
                          <a:gd name="T54" fmla="*/ 68 w 123"/>
                          <a:gd name="T55" fmla="*/ 78 h 136"/>
                          <a:gd name="T56" fmla="*/ 105 w 123"/>
                          <a:gd name="T57" fmla="*/ 116 h 136"/>
                          <a:gd name="T58" fmla="*/ 71 w 123"/>
                          <a:gd name="T59" fmla="*/ 75 h 136"/>
                          <a:gd name="T60" fmla="*/ 118 w 123"/>
                          <a:gd name="T61" fmla="*/ 94 h 136"/>
                          <a:gd name="T62" fmla="*/ 72 w 123"/>
                          <a:gd name="T63" fmla="*/ 71 h 136"/>
                          <a:gd name="T64" fmla="*/ 123 w 123"/>
                          <a:gd name="T65" fmla="*/ 68 h 1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3"/>
                          <a:gd name="T100" fmla="*/ 0 h 136"/>
                          <a:gd name="T101" fmla="*/ 123 w 123"/>
                          <a:gd name="T102" fmla="*/ 136 h 136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3" h="136">
                            <a:moveTo>
                              <a:pt x="123" y="68"/>
                            </a:moveTo>
                            <a:lnTo>
                              <a:pt x="72" y="66"/>
                            </a:lnTo>
                            <a:lnTo>
                              <a:pt x="118" y="42"/>
                            </a:lnTo>
                            <a:lnTo>
                              <a:pt x="71" y="62"/>
                            </a:lnTo>
                            <a:lnTo>
                              <a:pt x="105" y="20"/>
                            </a:lnTo>
                            <a:lnTo>
                              <a:pt x="68" y="58"/>
                            </a:lnTo>
                            <a:lnTo>
                              <a:pt x="85" y="5"/>
                            </a:lnTo>
                            <a:lnTo>
                              <a:pt x="64" y="56"/>
                            </a:lnTo>
                            <a:lnTo>
                              <a:pt x="62" y="0"/>
                            </a:lnTo>
                            <a:lnTo>
                              <a:pt x="60" y="56"/>
                            </a:lnTo>
                            <a:lnTo>
                              <a:pt x="38" y="5"/>
                            </a:lnTo>
                            <a:lnTo>
                              <a:pt x="56" y="58"/>
                            </a:lnTo>
                            <a:lnTo>
                              <a:pt x="18" y="20"/>
                            </a:lnTo>
                            <a:lnTo>
                              <a:pt x="53" y="62"/>
                            </a:lnTo>
                            <a:lnTo>
                              <a:pt x="5" y="42"/>
                            </a:lnTo>
                            <a:lnTo>
                              <a:pt x="51" y="66"/>
                            </a:lnTo>
                            <a:lnTo>
                              <a:pt x="0" y="68"/>
                            </a:lnTo>
                            <a:lnTo>
                              <a:pt x="51" y="71"/>
                            </a:lnTo>
                            <a:lnTo>
                              <a:pt x="5" y="94"/>
                            </a:lnTo>
                            <a:lnTo>
                              <a:pt x="53" y="75"/>
                            </a:lnTo>
                            <a:lnTo>
                              <a:pt x="18" y="116"/>
                            </a:lnTo>
                            <a:lnTo>
                              <a:pt x="56" y="78"/>
                            </a:lnTo>
                            <a:lnTo>
                              <a:pt x="38" y="131"/>
                            </a:lnTo>
                            <a:lnTo>
                              <a:pt x="60" y="80"/>
                            </a:lnTo>
                            <a:lnTo>
                              <a:pt x="62" y="136"/>
                            </a:lnTo>
                            <a:lnTo>
                              <a:pt x="64" y="80"/>
                            </a:lnTo>
                            <a:lnTo>
                              <a:pt x="85" y="131"/>
                            </a:lnTo>
                            <a:lnTo>
                              <a:pt x="68" y="78"/>
                            </a:lnTo>
                            <a:lnTo>
                              <a:pt x="105" y="116"/>
                            </a:lnTo>
                            <a:lnTo>
                              <a:pt x="71" y="75"/>
                            </a:lnTo>
                            <a:lnTo>
                              <a:pt x="118" y="94"/>
                            </a:lnTo>
                            <a:lnTo>
                              <a:pt x="72" y="71"/>
                            </a:lnTo>
                            <a:lnTo>
                              <a:pt x="123" y="68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413" name="Group 1737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grpSp>
                  <p:nvGrpSpPr>
                    <p:cNvPr id="9481" name="Group 17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9485" name="Oval 17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486" name="Oval 17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482" name="Group 17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9483" name="Oval 17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484" name="Oval 17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414" name="Group 1744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479" name="Freeform 1745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80" name="Freeform 1746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15" name="Group 1747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9477" name="Oval 1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78" name="Oval 1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16" name="Group 1750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475" name="Oval 1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76" name="Oval 1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17" name="Group 1753"/>
                  <p:cNvGrpSpPr>
                    <a:grpSpLocks/>
                  </p:cNvGrpSpPr>
                  <p:nvPr/>
                </p:nvGrpSpPr>
                <p:grpSpPr bwMode="auto">
                  <a:xfrm>
                    <a:off x="432" y="2686"/>
                    <a:ext cx="385" cy="386"/>
                    <a:chOff x="3973" y="2756"/>
                    <a:chExt cx="148" cy="164"/>
                  </a:xfrm>
                </p:grpSpPr>
                <p:sp>
                  <p:nvSpPr>
                    <p:cNvPr id="9473" name="Oval 1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74" name="Oval 1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18" name="Group 1756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471" name="Oval 1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72" name="Oval 1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19" name="Group 1759"/>
                  <p:cNvGrpSpPr>
                    <a:grpSpLocks/>
                  </p:cNvGrpSpPr>
                  <p:nvPr/>
                </p:nvGrpSpPr>
                <p:grpSpPr bwMode="auto">
                  <a:xfrm>
                    <a:off x="463" y="2720"/>
                    <a:ext cx="320" cy="318"/>
                    <a:chOff x="3985" y="2770"/>
                    <a:chExt cx="123" cy="136"/>
                  </a:xfrm>
                </p:grpSpPr>
                <p:sp>
                  <p:nvSpPr>
                    <p:cNvPr id="9469" name="Freeform 1760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70" name="Freeform 1761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20" name="Group 176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grpSp>
                  <p:nvGrpSpPr>
                    <p:cNvPr id="9463" name="Group 17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467" name="Oval 17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468" name="Oval 17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464" name="Group 17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465" name="Oval 17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466" name="Oval 17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421" name="Group 1769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461" name="Freeform 177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62" name="Freeform 1771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22" name="Group 1772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9459" name="Oval 1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60" name="Oval 1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23" name="Group 1775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457" name="Oval 1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58" name="Oval 1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24" name="Group 1778"/>
                  <p:cNvGrpSpPr>
                    <a:grpSpLocks/>
                  </p:cNvGrpSpPr>
                  <p:nvPr/>
                </p:nvGrpSpPr>
                <p:grpSpPr bwMode="auto">
                  <a:xfrm>
                    <a:off x="1497" y="2686"/>
                    <a:ext cx="389" cy="386"/>
                    <a:chOff x="4381" y="2756"/>
                    <a:chExt cx="148" cy="164"/>
                  </a:xfrm>
                </p:grpSpPr>
                <p:sp>
                  <p:nvSpPr>
                    <p:cNvPr id="9455" name="Oval 1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56" name="Oval 1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25" name="Group 1781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453" name="Oval 1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54" name="Oval 1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26" name="Group 1784"/>
                  <p:cNvGrpSpPr>
                    <a:grpSpLocks/>
                  </p:cNvGrpSpPr>
                  <p:nvPr/>
                </p:nvGrpSpPr>
                <p:grpSpPr bwMode="auto">
                  <a:xfrm>
                    <a:off x="1528" y="2720"/>
                    <a:ext cx="323" cy="318"/>
                    <a:chOff x="4393" y="2770"/>
                    <a:chExt cx="123" cy="136"/>
                  </a:xfrm>
                </p:grpSpPr>
                <p:sp>
                  <p:nvSpPr>
                    <p:cNvPr id="9451" name="Freeform 178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52" name="Freeform 178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427" name="Freeform 1787"/>
                  <p:cNvSpPr>
                    <a:spLocks/>
                  </p:cNvSpPr>
                  <p:nvPr/>
                </p:nvSpPr>
                <p:spPr bwMode="auto">
                  <a:xfrm>
                    <a:off x="148" y="2496"/>
                    <a:ext cx="4" cy="232"/>
                  </a:xfrm>
                  <a:custGeom>
                    <a:avLst/>
                    <a:gdLst>
                      <a:gd name="T0" fmla="*/ 0 w 4"/>
                      <a:gd name="T1" fmla="*/ 0 h 232"/>
                      <a:gd name="T2" fmla="*/ 4 w 4"/>
                      <a:gd name="T3" fmla="*/ 232 h 232"/>
                      <a:gd name="T4" fmla="*/ 0 60000 65536"/>
                      <a:gd name="T5" fmla="*/ 0 60000 65536"/>
                      <a:gd name="T6" fmla="*/ 0 w 4"/>
                      <a:gd name="T7" fmla="*/ 0 h 232"/>
                      <a:gd name="T8" fmla="*/ 4 w 4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232">
                        <a:moveTo>
                          <a:pt x="0" y="0"/>
                        </a:moveTo>
                        <a:lnTo>
                          <a:pt x="4" y="232"/>
                        </a:lnTo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grpSp>
                <p:nvGrpSpPr>
                  <p:cNvPr id="9428" name="Group 1788"/>
                  <p:cNvGrpSpPr>
                    <a:grpSpLocks/>
                  </p:cNvGrpSpPr>
                  <p:nvPr/>
                </p:nvGrpSpPr>
                <p:grpSpPr bwMode="auto">
                  <a:xfrm>
                    <a:off x="0" y="2496"/>
                    <a:ext cx="304" cy="285"/>
                    <a:chOff x="0" y="2496"/>
                    <a:chExt cx="304" cy="285"/>
                  </a:xfrm>
                </p:grpSpPr>
                <p:sp>
                  <p:nvSpPr>
                    <p:cNvPr id="9449" name="Line 17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2496"/>
                      <a:ext cx="3" cy="28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9450" name="Freeform 179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0" y="2592"/>
                      <a:ext cx="304" cy="48"/>
                    </a:xfrm>
                    <a:custGeom>
                      <a:avLst/>
                      <a:gdLst>
                        <a:gd name="T0" fmla="*/ 0 w 190"/>
                        <a:gd name="T1" fmla="*/ 0 h 18"/>
                        <a:gd name="T2" fmla="*/ 29 w 190"/>
                        <a:gd name="T3" fmla="*/ 0 h 18"/>
                        <a:gd name="T4" fmla="*/ 29 w 190"/>
                        <a:gd name="T5" fmla="*/ 48 h 18"/>
                        <a:gd name="T6" fmla="*/ 0 w 190"/>
                        <a:gd name="T7" fmla="*/ 48 h 18"/>
                        <a:gd name="T8" fmla="*/ 0 w 190"/>
                        <a:gd name="T9" fmla="*/ 0 h 18"/>
                        <a:gd name="T10" fmla="*/ 58 w 190"/>
                        <a:gd name="T11" fmla="*/ 0 h 18"/>
                        <a:gd name="T12" fmla="*/ 86 w 190"/>
                        <a:gd name="T13" fmla="*/ 0 h 18"/>
                        <a:gd name="T14" fmla="*/ 86 w 190"/>
                        <a:gd name="T15" fmla="*/ 48 h 18"/>
                        <a:gd name="T16" fmla="*/ 58 w 190"/>
                        <a:gd name="T17" fmla="*/ 48 h 18"/>
                        <a:gd name="T18" fmla="*/ 58 w 190"/>
                        <a:gd name="T19" fmla="*/ 0 h 18"/>
                        <a:gd name="T20" fmla="*/ 115 w 190"/>
                        <a:gd name="T21" fmla="*/ 0 h 18"/>
                        <a:gd name="T22" fmla="*/ 144 w 190"/>
                        <a:gd name="T23" fmla="*/ 0 h 18"/>
                        <a:gd name="T24" fmla="*/ 144 w 190"/>
                        <a:gd name="T25" fmla="*/ 48 h 18"/>
                        <a:gd name="T26" fmla="*/ 115 w 190"/>
                        <a:gd name="T27" fmla="*/ 48 h 18"/>
                        <a:gd name="T28" fmla="*/ 115 w 190"/>
                        <a:gd name="T29" fmla="*/ 0 h 18"/>
                        <a:gd name="T30" fmla="*/ 173 w 190"/>
                        <a:gd name="T31" fmla="*/ 0 h 18"/>
                        <a:gd name="T32" fmla="*/ 202 w 190"/>
                        <a:gd name="T33" fmla="*/ 0 h 18"/>
                        <a:gd name="T34" fmla="*/ 202 w 190"/>
                        <a:gd name="T35" fmla="*/ 48 h 18"/>
                        <a:gd name="T36" fmla="*/ 173 w 190"/>
                        <a:gd name="T37" fmla="*/ 48 h 18"/>
                        <a:gd name="T38" fmla="*/ 173 w 190"/>
                        <a:gd name="T39" fmla="*/ 0 h 18"/>
                        <a:gd name="T40" fmla="*/ 230 w 190"/>
                        <a:gd name="T41" fmla="*/ 0 h 18"/>
                        <a:gd name="T42" fmla="*/ 259 w 190"/>
                        <a:gd name="T43" fmla="*/ 0 h 18"/>
                        <a:gd name="T44" fmla="*/ 259 w 190"/>
                        <a:gd name="T45" fmla="*/ 48 h 18"/>
                        <a:gd name="T46" fmla="*/ 230 w 190"/>
                        <a:gd name="T47" fmla="*/ 48 h 18"/>
                        <a:gd name="T48" fmla="*/ 230 w 190"/>
                        <a:gd name="T49" fmla="*/ 0 h 18"/>
                        <a:gd name="T50" fmla="*/ 288 w 190"/>
                        <a:gd name="T51" fmla="*/ 0 h 18"/>
                        <a:gd name="T52" fmla="*/ 304 w 190"/>
                        <a:gd name="T53" fmla="*/ 0 h 18"/>
                        <a:gd name="T54" fmla="*/ 304 w 190"/>
                        <a:gd name="T55" fmla="*/ 48 h 18"/>
                        <a:gd name="T56" fmla="*/ 288 w 190"/>
                        <a:gd name="T57" fmla="*/ 48 h 18"/>
                        <a:gd name="T58" fmla="*/ 288 w 190"/>
                        <a:gd name="T59" fmla="*/ 0 h 18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0"/>
                        <a:gd name="T91" fmla="*/ 0 h 18"/>
                        <a:gd name="T92" fmla="*/ 190 w 190"/>
                        <a:gd name="T93" fmla="*/ 18 h 18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0" h="18">
                          <a:moveTo>
                            <a:pt x="0" y="0"/>
                          </a:moveTo>
                          <a:lnTo>
                            <a:pt x="18" y="0"/>
                          </a:lnTo>
                          <a:lnTo>
                            <a:pt x="18" y="18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close/>
                          <a:moveTo>
                            <a:pt x="36" y="0"/>
                          </a:moveTo>
                          <a:lnTo>
                            <a:pt x="54" y="0"/>
                          </a:lnTo>
                          <a:lnTo>
                            <a:pt x="54" y="18"/>
                          </a:lnTo>
                          <a:lnTo>
                            <a:pt x="36" y="18"/>
                          </a:lnTo>
                          <a:lnTo>
                            <a:pt x="36" y="0"/>
                          </a:lnTo>
                          <a:close/>
                          <a:moveTo>
                            <a:pt x="72" y="0"/>
                          </a:moveTo>
                          <a:lnTo>
                            <a:pt x="90" y="0"/>
                          </a:lnTo>
                          <a:lnTo>
                            <a:pt x="90" y="18"/>
                          </a:lnTo>
                          <a:lnTo>
                            <a:pt x="72" y="18"/>
                          </a:lnTo>
                          <a:lnTo>
                            <a:pt x="72" y="0"/>
                          </a:lnTo>
                          <a:close/>
                          <a:moveTo>
                            <a:pt x="108" y="0"/>
                          </a:moveTo>
                          <a:lnTo>
                            <a:pt x="126" y="0"/>
                          </a:lnTo>
                          <a:lnTo>
                            <a:pt x="126" y="18"/>
                          </a:lnTo>
                          <a:lnTo>
                            <a:pt x="108" y="18"/>
                          </a:lnTo>
                          <a:lnTo>
                            <a:pt x="108" y="0"/>
                          </a:lnTo>
                          <a:close/>
                          <a:moveTo>
                            <a:pt x="144" y="0"/>
                          </a:moveTo>
                          <a:lnTo>
                            <a:pt x="162" y="0"/>
                          </a:lnTo>
                          <a:lnTo>
                            <a:pt x="162" y="18"/>
                          </a:lnTo>
                          <a:lnTo>
                            <a:pt x="144" y="18"/>
                          </a:lnTo>
                          <a:lnTo>
                            <a:pt x="144" y="0"/>
                          </a:lnTo>
                          <a:close/>
                          <a:moveTo>
                            <a:pt x="180" y="0"/>
                          </a:moveTo>
                          <a:lnTo>
                            <a:pt x="190" y="0"/>
                          </a:lnTo>
                          <a:lnTo>
                            <a:pt x="190" y="18"/>
                          </a:lnTo>
                          <a:lnTo>
                            <a:pt x="180" y="18"/>
                          </a:lnTo>
                          <a:lnTo>
                            <a:pt x="1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11007" name="Freeform 1791"/>
                  <p:cNvSpPr>
                    <a:spLocks/>
                  </p:cNvSpPr>
                  <p:nvPr/>
                </p:nvSpPr>
                <p:spPr bwMode="auto">
                  <a:xfrm>
                    <a:off x="263" y="2028"/>
                    <a:ext cx="1783" cy="791"/>
                  </a:xfrm>
                  <a:custGeom>
                    <a:avLst/>
                    <a:gdLst/>
                    <a:ahLst/>
                    <a:cxnLst>
                      <a:cxn ang="0">
                        <a:pos x="0" y="127"/>
                      </a:cxn>
                      <a:cxn ang="0">
                        <a:pos x="105" y="0"/>
                      </a:cxn>
                      <a:cxn ang="0">
                        <a:pos x="1585" y="0"/>
                      </a:cxn>
                      <a:cxn ang="0">
                        <a:pos x="1782" y="88"/>
                      </a:cxn>
                      <a:cxn ang="0">
                        <a:pos x="1782" y="660"/>
                      </a:cxn>
                      <a:cxn ang="0">
                        <a:pos x="1683" y="792"/>
                      </a:cxn>
                      <a:cxn ang="0">
                        <a:pos x="105" y="792"/>
                      </a:cxn>
                      <a:cxn ang="0">
                        <a:pos x="6" y="704"/>
                      </a:cxn>
                      <a:cxn ang="0">
                        <a:pos x="8" y="116"/>
                      </a:cxn>
                    </a:cxnLst>
                    <a:rect l="0" t="0" r="r" b="b"/>
                    <a:pathLst>
                      <a:path w="1782" h="792">
                        <a:moveTo>
                          <a:pt x="0" y="127"/>
                        </a:moveTo>
                        <a:lnTo>
                          <a:pt x="105" y="0"/>
                        </a:lnTo>
                        <a:lnTo>
                          <a:pt x="1585" y="0"/>
                        </a:lnTo>
                        <a:lnTo>
                          <a:pt x="1782" y="88"/>
                        </a:lnTo>
                        <a:lnTo>
                          <a:pt x="1782" y="660"/>
                        </a:lnTo>
                        <a:lnTo>
                          <a:pt x="1683" y="792"/>
                        </a:lnTo>
                        <a:lnTo>
                          <a:pt x="105" y="792"/>
                        </a:lnTo>
                        <a:lnTo>
                          <a:pt x="6" y="704"/>
                        </a:lnTo>
                        <a:lnTo>
                          <a:pt x="8" y="11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D200"/>
                      </a:gs>
                      <a:gs pos="50000">
                        <a:srgbClr val="008000"/>
                      </a:gs>
                      <a:gs pos="100000">
                        <a:srgbClr val="00D20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0048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latin typeface="Arial" charset="0"/>
                    </a:endParaRPr>
                  </a:p>
                </p:txBody>
              </p:sp>
              <p:grpSp>
                <p:nvGrpSpPr>
                  <p:cNvPr id="9430" name="Group 1792"/>
                  <p:cNvGrpSpPr>
                    <a:grpSpLocks/>
                  </p:cNvGrpSpPr>
                  <p:nvPr/>
                </p:nvGrpSpPr>
                <p:grpSpPr bwMode="auto">
                  <a:xfrm>
                    <a:off x="352" y="2280"/>
                    <a:ext cx="1632" cy="235"/>
                    <a:chOff x="1088" y="2880"/>
                    <a:chExt cx="444" cy="64"/>
                  </a:xfrm>
                </p:grpSpPr>
                <p:sp>
                  <p:nvSpPr>
                    <p:cNvPr id="9441" name="Rectangle 17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8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42" name="Rectangle 17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43" name="Rectangle 17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44" name="Rectangle 17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45" name="Rectangle 17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6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46" name="Rectangle 1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2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47" name="Rectangle 17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48" name="Rectangle 18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8" y="2880"/>
                      <a:ext cx="48" cy="64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431" name="Group 1801"/>
                  <p:cNvGrpSpPr>
                    <a:grpSpLocks/>
                  </p:cNvGrpSpPr>
                  <p:nvPr/>
                </p:nvGrpSpPr>
                <p:grpSpPr bwMode="auto">
                  <a:xfrm>
                    <a:off x="592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9439" name="Oval 18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40" name="Freeform 1803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432" name="Freeform 1804"/>
                  <p:cNvSpPr>
                    <a:spLocks/>
                  </p:cNvSpPr>
                  <p:nvPr/>
                </p:nvSpPr>
                <p:spPr bwMode="auto">
                  <a:xfrm>
                    <a:off x="304" y="2736"/>
                    <a:ext cx="1728" cy="1"/>
                  </a:xfrm>
                  <a:custGeom>
                    <a:avLst/>
                    <a:gdLst>
                      <a:gd name="T0" fmla="*/ 0 w 1728"/>
                      <a:gd name="T1" fmla="*/ 0 h 1"/>
                      <a:gd name="T2" fmla="*/ 1728 w 1728"/>
                      <a:gd name="T3" fmla="*/ 0 h 1"/>
                      <a:gd name="T4" fmla="*/ 0 60000 65536"/>
                      <a:gd name="T5" fmla="*/ 0 60000 65536"/>
                      <a:gd name="T6" fmla="*/ 0 w 1728"/>
                      <a:gd name="T7" fmla="*/ 0 h 1"/>
                      <a:gd name="T8" fmla="*/ 1728 w 172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28" h="1">
                        <a:moveTo>
                          <a:pt x="0" y="0"/>
                        </a:moveTo>
                        <a:cubicBezTo>
                          <a:pt x="0" y="0"/>
                          <a:pt x="864" y="0"/>
                          <a:pt x="1728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433" name="Freeform 1805"/>
                  <p:cNvSpPr>
                    <a:spLocks/>
                  </p:cNvSpPr>
                  <p:nvPr/>
                </p:nvSpPr>
                <p:spPr bwMode="auto">
                  <a:xfrm>
                    <a:off x="270" y="2159"/>
                    <a:ext cx="1762" cy="1"/>
                  </a:xfrm>
                  <a:custGeom>
                    <a:avLst/>
                    <a:gdLst>
                      <a:gd name="T0" fmla="*/ 0 w 1762"/>
                      <a:gd name="T1" fmla="*/ 0 h 1"/>
                      <a:gd name="T2" fmla="*/ 1762 w 1762"/>
                      <a:gd name="T3" fmla="*/ 0 h 1"/>
                      <a:gd name="T4" fmla="*/ 0 60000 65536"/>
                      <a:gd name="T5" fmla="*/ 0 60000 65536"/>
                      <a:gd name="T6" fmla="*/ 0 w 1762"/>
                      <a:gd name="T7" fmla="*/ 0 h 1"/>
                      <a:gd name="T8" fmla="*/ 1762 w 1762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762" h="1">
                        <a:moveTo>
                          <a:pt x="0" y="0"/>
                        </a:moveTo>
                        <a:cubicBezTo>
                          <a:pt x="293" y="0"/>
                          <a:pt x="1395" y="0"/>
                          <a:pt x="176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grpSp>
                <p:nvGrpSpPr>
                  <p:cNvPr id="9434" name="Group 1806"/>
                  <p:cNvGrpSpPr>
                    <a:grpSpLocks/>
                  </p:cNvGrpSpPr>
                  <p:nvPr/>
                </p:nvGrpSpPr>
                <p:grpSpPr bwMode="auto">
                  <a:xfrm>
                    <a:off x="1504" y="1920"/>
                    <a:ext cx="192" cy="171"/>
                    <a:chOff x="5136" y="1968"/>
                    <a:chExt cx="192" cy="171"/>
                  </a:xfrm>
                </p:grpSpPr>
                <p:sp>
                  <p:nvSpPr>
                    <p:cNvPr id="9437" name="Oval 1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968"/>
                      <a:ext cx="192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438" name="Freeform 1808"/>
                    <p:cNvSpPr>
                      <a:spLocks/>
                    </p:cNvSpPr>
                    <p:nvPr/>
                  </p:nvSpPr>
                  <p:spPr bwMode="auto">
                    <a:xfrm>
                      <a:off x="5184" y="1968"/>
                      <a:ext cx="96" cy="171"/>
                    </a:xfrm>
                    <a:custGeom>
                      <a:avLst/>
                      <a:gdLst>
                        <a:gd name="T0" fmla="*/ 0 w 96"/>
                        <a:gd name="T1" fmla="*/ 0 h 171"/>
                        <a:gd name="T2" fmla="*/ 96 w 96"/>
                        <a:gd name="T3" fmla="*/ 0 h 171"/>
                        <a:gd name="T4" fmla="*/ 82 w 96"/>
                        <a:gd name="T5" fmla="*/ 156 h 171"/>
                        <a:gd name="T6" fmla="*/ 4 w 96"/>
                        <a:gd name="T7" fmla="*/ 171 h 171"/>
                        <a:gd name="T8" fmla="*/ 0 w 96"/>
                        <a:gd name="T9" fmla="*/ 48 h 1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1"/>
                        <a:gd name="T17" fmla="*/ 96 w 96"/>
                        <a:gd name="T18" fmla="*/ 171 h 1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1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82" y="156"/>
                          </a:lnTo>
                          <a:lnTo>
                            <a:pt x="4" y="171"/>
                          </a:lnTo>
                          <a:lnTo>
                            <a:pt x="0" y="48"/>
                          </a:lnTo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sp>
                <p:nvSpPr>
                  <p:cNvPr id="9435" name="Freeform 1809"/>
                  <p:cNvSpPr>
                    <a:spLocks/>
                  </p:cNvSpPr>
                  <p:nvPr/>
                </p:nvSpPr>
                <p:spPr bwMode="auto">
                  <a:xfrm>
                    <a:off x="496" y="2544"/>
                    <a:ext cx="16" cy="31"/>
                  </a:xfrm>
                  <a:custGeom>
                    <a:avLst/>
                    <a:gdLst>
                      <a:gd name="T0" fmla="*/ 0 w 16"/>
                      <a:gd name="T1" fmla="*/ 31 h 31"/>
                      <a:gd name="T2" fmla="*/ 16 w 16"/>
                      <a:gd name="T3" fmla="*/ 0 h 31"/>
                      <a:gd name="T4" fmla="*/ 0 w 16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16"/>
                      <a:gd name="T10" fmla="*/ 0 h 31"/>
                      <a:gd name="T11" fmla="*/ 16 w 16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" h="31">
                        <a:moveTo>
                          <a:pt x="0" y="31"/>
                        </a:moveTo>
                        <a:cubicBezTo>
                          <a:pt x="5" y="21"/>
                          <a:pt x="16" y="0"/>
                          <a:pt x="16" y="0"/>
                        </a:cubicBezTo>
                        <a:cubicBezTo>
                          <a:pt x="16" y="0"/>
                          <a:pt x="5" y="21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436" name="Freeform 1810"/>
                  <p:cNvSpPr>
                    <a:spLocks/>
                  </p:cNvSpPr>
                  <p:nvPr/>
                </p:nvSpPr>
                <p:spPr bwMode="auto">
                  <a:xfrm>
                    <a:off x="330" y="2208"/>
                    <a:ext cx="214" cy="528"/>
                  </a:xfrm>
                  <a:custGeom>
                    <a:avLst/>
                    <a:gdLst>
                      <a:gd name="T0" fmla="*/ 214 w 214"/>
                      <a:gd name="T1" fmla="*/ 528 h 528"/>
                      <a:gd name="T2" fmla="*/ 214 w 214"/>
                      <a:gd name="T3" fmla="*/ 0 h 528"/>
                      <a:gd name="T4" fmla="*/ 0 w 214"/>
                      <a:gd name="T5" fmla="*/ 2 h 528"/>
                      <a:gd name="T6" fmla="*/ 0 w 214"/>
                      <a:gd name="T7" fmla="*/ 527 h 528"/>
                      <a:gd name="T8" fmla="*/ 214 w 214"/>
                      <a:gd name="T9" fmla="*/ 528 h 5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528"/>
                      <a:gd name="T17" fmla="*/ 214 w 214"/>
                      <a:gd name="T18" fmla="*/ 528 h 5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528">
                        <a:moveTo>
                          <a:pt x="214" y="528"/>
                        </a:moveTo>
                        <a:lnTo>
                          <a:pt x="214" y="0"/>
                        </a:lnTo>
                        <a:lnTo>
                          <a:pt x="0" y="2"/>
                        </a:lnTo>
                        <a:lnTo>
                          <a:pt x="0" y="527"/>
                        </a:lnTo>
                        <a:lnTo>
                          <a:pt x="214" y="528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408" name="Group 1811"/>
                <p:cNvGrpSpPr>
                  <a:grpSpLocks/>
                </p:cNvGrpSpPr>
                <p:nvPr/>
              </p:nvGrpSpPr>
              <p:grpSpPr bwMode="auto">
                <a:xfrm>
                  <a:off x="-48" y="2496"/>
                  <a:ext cx="304" cy="285"/>
                  <a:chOff x="0" y="2496"/>
                  <a:chExt cx="304" cy="285"/>
                </a:xfrm>
              </p:grpSpPr>
              <p:sp>
                <p:nvSpPr>
                  <p:cNvPr id="9409" name="Line 1812"/>
                  <p:cNvSpPr>
                    <a:spLocks noChangeShapeType="1"/>
                  </p:cNvSpPr>
                  <p:nvPr/>
                </p:nvSpPr>
                <p:spPr bwMode="auto">
                  <a:xfrm>
                    <a:off x="148" y="2496"/>
                    <a:ext cx="3" cy="28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9410" name="Freeform 1813"/>
                  <p:cNvSpPr>
                    <a:spLocks noEditPoints="1"/>
                  </p:cNvSpPr>
                  <p:nvPr/>
                </p:nvSpPr>
                <p:spPr bwMode="auto">
                  <a:xfrm>
                    <a:off x="0" y="2592"/>
                    <a:ext cx="304" cy="48"/>
                  </a:xfrm>
                  <a:custGeom>
                    <a:avLst/>
                    <a:gdLst>
                      <a:gd name="T0" fmla="*/ 0 w 190"/>
                      <a:gd name="T1" fmla="*/ 0 h 18"/>
                      <a:gd name="T2" fmla="*/ 29 w 190"/>
                      <a:gd name="T3" fmla="*/ 0 h 18"/>
                      <a:gd name="T4" fmla="*/ 29 w 190"/>
                      <a:gd name="T5" fmla="*/ 48 h 18"/>
                      <a:gd name="T6" fmla="*/ 0 w 190"/>
                      <a:gd name="T7" fmla="*/ 48 h 18"/>
                      <a:gd name="T8" fmla="*/ 0 w 190"/>
                      <a:gd name="T9" fmla="*/ 0 h 18"/>
                      <a:gd name="T10" fmla="*/ 58 w 190"/>
                      <a:gd name="T11" fmla="*/ 0 h 18"/>
                      <a:gd name="T12" fmla="*/ 86 w 190"/>
                      <a:gd name="T13" fmla="*/ 0 h 18"/>
                      <a:gd name="T14" fmla="*/ 86 w 190"/>
                      <a:gd name="T15" fmla="*/ 48 h 18"/>
                      <a:gd name="T16" fmla="*/ 58 w 190"/>
                      <a:gd name="T17" fmla="*/ 48 h 18"/>
                      <a:gd name="T18" fmla="*/ 58 w 190"/>
                      <a:gd name="T19" fmla="*/ 0 h 18"/>
                      <a:gd name="T20" fmla="*/ 115 w 190"/>
                      <a:gd name="T21" fmla="*/ 0 h 18"/>
                      <a:gd name="T22" fmla="*/ 144 w 190"/>
                      <a:gd name="T23" fmla="*/ 0 h 18"/>
                      <a:gd name="T24" fmla="*/ 144 w 190"/>
                      <a:gd name="T25" fmla="*/ 48 h 18"/>
                      <a:gd name="T26" fmla="*/ 115 w 190"/>
                      <a:gd name="T27" fmla="*/ 48 h 18"/>
                      <a:gd name="T28" fmla="*/ 115 w 190"/>
                      <a:gd name="T29" fmla="*/ 0 h 18"/>
                      <a:gd name="T30" fmla="*/ 173 w 190"/>
                      <a:gd name="T31" fmla="*/ 0 h 18"/>
                      <a:gd name="T32" fmla="*/ 202 w 190"/>
                      <a:gd name="T33" fmla="*/ 0 h 18"/>
                      <a:gd name="T34" fmla="*/ 202 w 190"/>
                      <a:gd name="T35" fmla="*/ 48 h 18"/>
                      <a:gd name="T36" fmla="*/ 173 w 190"/>
                      <a:gd name="T37" fmla="*/ 48 h 18"/>
                      <a:gd name="T38" fmla="*/ 173 w 190"/>
                      <a:gd name="T39" fmla="*/ 0 h 18"/>
                      <a:gd name="T40" fmla="*/ 230 w 190"/>
                      <a:gd name="T41" fmla="*/ 0 h 18"/>
                      <a:gd name="T42" fmla="*/ 259 w 190"/>
                      <a:gd name="T43" fmla="*/ 0 h 18"/>
                      <a:gd name="T44" fmla="*/ 259 w 190"/>
                      <a:gd name="T45" fmla="*/ 48 h 18"/>
                      <a:gd name="T46" fmla="*/ 230 w 190"/>
                      <a:gd name="T47" fmla="*/ 48 h 18"/>
                      <a:gd name="T48" fmla="*/ 230 w 190"/>
                      <a:gd name="T49" fmla="*/ 0 h 18"/>
                      <a:gd name="T50" fmla="*/ 288 w 190"/>
                      <a:gd name="T51" fmla="*/ 0 h 18"/>
                      <a:gd name="T52" fmla="*/ 304 w 190"/>
                      <a:gd name="T53" fmla="*/ 0 h 18"/>
                      <a:gd name="T54" fmla="*/ 304 w 190"/>
                      <a:gd name="T55" fmla="*/ 48 h 18"/>
                      <a:gd name="T56" fmla="*/ 288 w 190"/>
                      <a:gd name="T57" fmla="*/ 48 h 18"/>
                      <a:gd name="T58" fmla="*/ 288 w 190"/>
                      <a:gd name="T59" fmla="*/ 0 h 1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90"/>
                      <a:gd name="T91" fmla="*/ 0 h 18"/>
                      <a:gd name="T92" fmla="*/ 190 w 190"/>
                      <a:gd name="T93" fmla="*/ 18 h 18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90" h="1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close/>
                        <a:moveTo>
                          <a:pt x="36" y="0"/>
                        </a:moveTo>
                        <a:lnTo>
                          <a:pt x="54" y="0"/>
                        </a:lnTo>
                        <a:lnTo>
                          <a:pt x="54" y="18"/>
                        </a:lnTo>
                        <a:lnTo>
                          <a:pt x="36" y="18"/>
                        </a:lnTo>
                        <a:lnTo>
                          <a:pt x="36" y="0"/>
                        </a:lnTo>
                        <a:close/>
                        <a:moveTo>
                          <a:pt x="72" y="0"/>
                        </a:moveTo>
                        <a:lnTo>
                          <a:pt x="90" y="0"/>
                        </a:lnTo>
                        <a:lnTo>
                          <a:pt x="90" y="18"/>
                        </a:lnTo>
                        <a:lnTo>
                          <a:pt x="72" y="18"/>
                        </a:lnTo>
                        <a:lnTo>
                          <a:pt x="72" y="0"/>
                        </a:lnTo>
                        <a:close/>
                        <a:moveTo>
                          <a:pt x="108" y="0"/>
                        </a:moveTo>
                        <a:lnTo>
                          <a:pt x="126" y="0"/>
                        </a:lnTo>
                        <a:lnTo>
                          <a:pt x="126" y="18"/>
                        </a:lnTo>
                        <a:lnTo>
                          <a:pt x="108" y="18"/>
                        </a:lnTo>
                        <a:lnTo>
                          <a:pt x="108" y="0"/>
                        </a:lnTo>
                        <a:close/>
                        <a:moveTo>
                          <a:pt x="144" y="0"/>
                        </a:moveTo>
                        <a:lnTo>
                          <a:pt x="162" y="0"/>
                        </a:lnTo>
                        <a:lnTo>
                          <a:pt x="162" y="18"/>
                        </a:lnTo>
                        <a:lnTo>
                          <a:pt x="144" y="18"/>
                        </a:lnTo>
                        <a:lnTo>
                          <a:pt x="144" y="0"/>
                        </a:lnTo>
                        <a:close/>
                        <a:moveTo>
                          <a:pt x="180" y="0"/>
                        </a:moveTo>
                        <a:lnTo>
                          <a:pt x="190" y="0"/>
                        </a:lnTo>
                        <a:lnTo>
                          <a:pt x="190" y="18"/>
                        </a:lnTo>
                        <a:lnTo>
                          <a:pt x="180" y="18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</p:grpSp>
        <p:grpSp>
          <p:nvGrpSpPr>
            <p:cNvPr id="9228" name="Group 1814"/>
            <p:cNvGrpSpPr>
              <a:grpSpLocks/>
            </p:cNvGrpSpPr>
            <p:nvPr/>
          </p:nvGrpSpPr>
          <p:grpSpPr bwMode="auto">
            <a:xfrm>
              <a:off x="4944" y="3024"/>
              <a:ext cx="1392" cy="816"/>
              <a:chOff x="723" y="872"/>
              <a:chExt cx="2390" cy="1386"/>
            </a:xfrm>
          </p:grpSpPr>
          <p:grpSp>
            <p:nvGrpSpPr>
              <p:cNvPr id="9229" name="Group 1815"/>
              <p:cNvGrpSpPr>
                <a:grpSpLocks/>
              </p:cNvGrpSpPr>
              <p:nvPr/>
            </p:nvGrpSpPr>
            <p:grpSpPr bwMode="auto">
              <a:xfrm>
                <a:off x="2087" y="1824"/>
                <a:ext cx="409" cy="434"/>
                <a:chOff x="2298" y="1822"/>
                <a:chExt cx="409" cy="434"/>
              </a:xfrm>
            </p:grpSpPr>
            <p:grpSp>
              <p:nvGrpSpPr>
                <p:cNvPr id="9366" name="Group 1816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392" name="Group 1817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9396" name="Group 18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400" name="Oval 18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401" name="Oval 18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397" name="Group 18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398" name="Oval 18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399" name="Oval 18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393" name="Group 1824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394" name="Freeform 1825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395" name="Freeform 1826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367" name="Group 182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386" name="Group 1828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9390" name="Oval 18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391" name="Oval 18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387" name="Group 183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388" name="Oval 18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389" name="Oval 18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368" name="Group 183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84" name="Freeform 183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85" name="Freeform 1836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369" name="Group 183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382" name="Oval 183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83" name="Oval 183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370" name="Group 184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80" name="Oval 184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81" name="Oval 184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371" name="Group 184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378" name="Oval 1844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79" name="Oval 184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372" name="Group 184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76" name="Oval 1847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77" name="Oval 184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373" name="Group 1849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74" name="Freeform 185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75" name="Freeform 1851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9230" name="Group 1852"/>
              <p:cNvGrpSpPr>
                <a:grpSpLocks/>
              </p:cNvGrpSpPr>
              <p:nvPr/>
            </p:nvGrpSpPr>
            <p:grpSpPr bwMode="auto">
              <a:xfrm>
                <a:off x="1511" y="1824"/>
                <a:ext cx="409" cy="434"/>
                <a:chOff x="2298" y="1822"/>
                <a:chExt cx="409" cy="434"/>
              </a:xfrm>
            </p:grpSpPr>
            <p:grpSp>
              <p:nvGrpSpPr>
                <p:cNvPr id="9330" name="Group 1853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356" name="Group 1854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9360" name="Group 18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364" name="Oval 18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365" name="Oval 18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361" name="Group 18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362" name="Oval 18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363" name="Oval 18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357" name="Group 1861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358" name="Freeform 1862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359" name="Freeform 1863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331" name="Group 186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350" name="Group 1865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9354" name="Oval 18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355" name="Oval 18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351" name="Group 186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352" name="Oval 18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353" name="Oval 18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332" name="Group 1871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48" name="Freeform 1872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49" name="Freeform 1873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333" name="Group 1874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346" name="Oval 1875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47" name="Oval 1876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334" name="Group 1877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44" name="Oval 1878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45" name="Oval 1879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335" name="Group 188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342" name="Oval 1881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43" name="Oval 188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336" name="Group 188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40" name="Oval 1884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41" name="Oval 188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337" name="Group 1886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338" name="Freeform 1887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39" name="Freeform 1888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9231" name="Group 1889"/>
              <p:cNvGrpSpPr>
                <a:grpSpLocks/>
              </p:cNvGrpSpPr>
              <p:nvPr/>
            </p:nvGrpSpPr>
            <p:grpSpPr bwMode="auto">
              <a:xfrm>
                <a:off x="2793" y="1608"/>
                <a:ext cx="320" cy="321"/>
                <a:chOff x="0" y="2496"/>
                <a:chExt cx="304" cy="285"/>
              </a:xfrm>
            </p:grpSpPr>
            <p:sp>
              <p:nvSpPr>
                <p:cNvPr id="9328" name="Line 1890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9329" name="Freeform 1891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29 w 190"/>
                    <a:gd name="T3" fmla="*/ 0 h 18"/>
                    <a:gd name="T4" fmla="*/ 29 w 190"/>
                    <a:gd name="T5" fmla="*/ 48 h 18"/>
                    <a:gd name="T6" fmla="*/ 0 w 190"/>
                    <a:gd name="T7" fmla="*/ 48 h 18"/>
                    <a:gd name="T8" fmla="*/ 0 w 190"/>
                    <a:gd name="T9" fmla="*/ 0 h 18"/>
                    <a:gd name="T10" fmla="*/ 58 w 190"/>
                    <a:gd name="T11" fmla="*/ 0 h 18"/>
                    <a:gd name="T12" fmla="*/ 86 w 190"/>
                    <a:gd name="T13" fmla="*/ 0 h 18"/>
                    <a:gd name="T14" fmla="*/ 86 w 190"/>
                    <a:gd name="T15" fmla="*/ 48 h 18"/>
                    <a:gd name="T16" fmla="*/ 58 w 190"/>
                    <a:gd name="T17" fmla="*/ 48 h 18"/>
                    <a:gd name="T18" fmla="*/ 58 w 190"/>
                    <a:gd name="T19" fmla="*/ 0 h 18"/>
                    <a:gd name="T20" fmla="*/ 115 w 190"/>
                    <a:gd name="T21" fmla="*/ 0 h 18"/>
                    <a:gd name="T22" fmla="*/ 144 w 190"/>
                    <a:gd name="T23" fmla="*/ 0 h 18"/>
                    <a:gd name="T24" fmla="*/ 144 w 190"/>
                    <a:gd name="T25" fmla="*/ 48 h 18"/>
                    <a:gd name="T26" fmla="*/ 115 w 190"/>
                    <a:gd name="T27" fmla="*/ 48 h 18"/>
                    <a:gd name="T28" fmla="*/ 115 w 190"/>
                    <a:gd name="T29" fmla="*/ 0 h 18"/>
                    <a:gd name="T30" fmla="*/ 173 w 190"/>
                    <a:gd name="T31" fmla="*/ 0 h 18"/>
                    <a:gd name="T32" fmla="*/ 202 w 190"/>
                    <a:gd name="T33" fmla="*/ 0 h 18"/>
                    <a:gd name="T34" fmla="*/ 202 w 190"/>
                    <a:gd name="T35" fmla="*/ 48 h 18"/>
                    <a:gd name="T36" fmla="*/ 173 w 190"/>
                    <a:gd name="T37" fmla="*/ 48 h 18"/>
                    <a:gd name="T38" fmla="*/ 173 w 190"/>
                    <a:gd name="T39" fmla="*/ 0 h 18"/>
                    <a:gd name="T40" fmla="*/ 230 w 190"/>
                    <a:gd name="T41" fmla="*/ 0 h 18"/>
                    <a:gd name="T42" fmla="*/ 259 w 190"/>
                    <a:gd name="T43" fmla="*/ 0 h 18"/>
                    <a:gd name="T44" fmla="*/ 259 w 190"/>
                    <a:gd name="T45" fmla="*/ 48 h 18"/>
                    <a:gd name="T46" fmla="*/ 230 w 190"/>
                    <a:gd name="T47" fmla="*/ 48 h 18"/>
                    <a:gd name="T48" fmla="*/ 230 w 190"/>
                    <a:gd name="T49" fmla="*/ 0 h 18"/>
                    <a:gd name="T50" fmla="*/ 288 w 190"/>
                    <a:gd name="T51" fmla="*/ 0 h 18"/>
                    <a:gd name="T52" fmla="*/ 304 w 190"/>
                    <a:gd name="T53" fmla="*/ 0 h 18"/>
                    <a:gd name="T54" fmla="*/ 304 w 190"/>
                    <a:gd name="T55" fmla="*/ 48 h 18"/>
                    <a:gd name="T56" fmla="*/ 288 w 190"/>
                    <a:gd name="T57" fmla="*/ 48 h 18"/>
                    <a:gd name="T58" fmla="*/ 28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grpSp>
            <p:nvGrpSpPr>
              <p:cNvPr id="9232" name="Group 1892"/>
              <p:cNvGrpSpPr>
                <a:grpSpLocks/>
              </p:cNvGrpSpPr>
              <p:nvPr/>
            </p:nvGrpSpPr>
            <p:grpSpPr bwMode="auto">
              <a:xfrm>
                <a:off x="1056" y="1822"/>
                <a:ext cx="405" cy="434"/>
                <a:chOff x="1177" y="1822"/>
                <a:chExt cx="405" cy="434"/>
              </a:xfrm>
            </p:grpSpPr>
            <p:grpSp>
              <p:nvGrpSpPr>
                <p:cNvPr id="9292" name="Group 1893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9318" name="Group 1894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grpSp>
                  <p:nvGrpSpPr>
                    <p:cNvPr id="9322" name="Group 18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73" y="2756"/>
                      <a:ext cx="148" cy="164"/>
                      <a:chOff x="3973" y="2756"/>
                      <a:chExt cx="148" cy="164"/>
                    </a:xfrm>
                  </p:grpSpPr>
                  <p:sp>
                    <p:nvSpPr>
                      <p:cNvPr id="9326" name="Oval 18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327" name="Oval 18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73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323" name="Group 18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5" y="2770"/>
                      <a:ext cx="123" cy="136"/>
                      <a:chOff x="3985" y="2770"/>
                      <a:chExt cx="123" cy="136"/>
                    </a:xfrm>
                  </p:grpSpPr>
                  <p:sp>
                    <p:nvSpPr>
                      <p:cNvPr id="9324" name="Oval 18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325" name="Oval 19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85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319" name="Group 1901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9320" name="Freeform 1902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321" name="Freeform 1903"/>
                    <p:cNvSpPr>
                      <a:spLocks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59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59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59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59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293" name="Group 1904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grpSp>
                <p:nvGrpSpPr>
                  <p:cNvPr id="9312" name="Group 1905"/>
                  <p:cNvGrpSpPr>
                    <a:grpSpLocks/>
                  </p:cNvGrpSpPr>
                  <p:nvPr/>
                </p:nvGrpSpPr>
                <p:grpSpPr bwMode="auto">
                  <a:xfrm>
                    <a:off x="3973" y="2756"/>
                    <a:ext cx="148" cy="164"/>
                    <a:chOff x="3973" y="2756"/>
                    <a:chExt cx="148" cy="164"/>
                  </a:xfrm>
                </p:grpSpPr>
                <p:sp>
                  <p:nvSpPr>
                    <p:cNvPr id="9316" name="Oval 19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317" name="Oval 19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313" name="Group 1908"/>
                  <p:cNvGrpSpPr>
                    <a:grpSpLocks/>
                  </p:cNvGrpSpPr>
                  <p:nvPr/>
                </p:nvGrpSpPr>
                <p:grpSpPr bwMode="auto">
                  <a:xfrm>
                    <a:off x="3985" y="2770"/>
                    <a:ext cx="123" cy="136"/>
                    <a:chOff x="3985" y="2770"/>
                    <a:chExt cx="123" cy="136"/>
                  </a:xfrm>
                </p:grpSpPr>
                <p:sp>
                  <p:nvSpPr>
                    <p:cNvPr id="9314" name="Oval 19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315" name="Oval 19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294" name="Group 1911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310" name="Freeform 1912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11" name="Freeform 1913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295" name="Group 1914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9308" name="Oval 1915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09" name="Oval 1916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296" name="Group 1917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306" name="Oval 1918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07" name="Oval 1919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297" name="Group 1920"/>
                <p:cNvGrpSpPr>
                  <a:grpSpLocks/>
                </p:cNvGrpSpPr>
                <p:nvPr/>
              </p:nvGrpSpPr>
              <p:grpSpPr bwMode="auto">
                <a:xfrm>
                  <a:off x="1177" y="1822"/>
                  <a:ext cx="405" cy="434"/>
                  <a:chOff x="3973" y="2756"/>
                  <a:chExt cx="148" cy="164"/>
                </a:xfrm>
              </p:grpSpPr>
              <p:sp>
                <p:nvSpPr>
                  <p:cNvPr id="9304" name="Oval 1921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05" name="Oval 1922"/>
                  <p:cNvSpPr>
                    <a:spLocks noChangeArrowheads="1"/>
                  </p:cNvSpPr>
                  <p:nvPr/>
                </p:nvSpPr>
                <p:spPr bwMode="auto">
                  <a:xfrm>
                    <a:off x="3973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298" name="Group 1923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302" name="Oval 1924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03" name="Oval 1925"/>
                  <p:cNvSpPr>
                    <a:spLocks noChangeArrowheads="1"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299" name="Group 1926"/>
                <p:cNvGrpSpPr>
                  <a:grpSpLocks/>
                </p:cNvGrpSpPr>
                <p:nvPr/>
              </p:nvGrpSpPr>
              <p:grpSpPr bwMode="auto">
                <a:xfrm>
                  <a:off x="1210" y="1860"/>
                  <a:ext cx="337" cy="358"/>
                  <a:chOff x="3985" y="2770"/>
                  <a:chExt cx="123" cy="136"/>
                </a:xfrm>
              </p:grpSpPr>
              <p:sp>
                <p:nvSpPr>
                  <p:cNvPr id="9300" name="Freeform 1927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301" name="Freeform 1928"/>
                  <p:cNvSpPr>
                    <a:spLocks/>
                  </p:cNvSpPr>
                  <p:nvPr/>
                </p:nvSpPr>
                <p:spPr bwMode="auto">
                  <a:xfrm>
                    <a:off x="3985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59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59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59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59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grpSp>
            <p:nvGrpSpPr>
              <p:cNvPr id="9233" name="Group 1929"/>
              <p:cNvGrpSpPr>
                <a:grpSpLocks/>
              </p:cNvGrpSpPr>
              <p:nvPr/>
            </p:nvGrpSpPr>
            <p:grpSpPr bwMode="auto">
              <a:xfrm>
                <a:off x="2519" y="1822"/>
                <a:ext cx="409" cy="434"/>
                <a:chOff x="2298" y="1822"/>
                <a:chExt cx="409" cy="434"/>
              </a:xfrm>
            </p:grpSpPr>
            <p:grpSp>
              <p:nvGrpSpPr>
                <p:cNvPr id="9256" name="Group 1930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282" name="Group 1931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grpSp>
                  <p:nvGrpSpPr>
                    <p:cNvPr id="9286" name="Group 19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1" y="2756"/>
                      <a:ext cx="148" cy="164"/>
                      <a:chOff x="4381" y="2756"/>
                      <a:chExt cx="148" cy="164"/>
                    </a:xfrm>
                  </p:grpSpPr>
                  <p:sp>
                    <p:nvSpPr>
                      <p:cNvPr id="9290" name="Oval 19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291" name="Oval 1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1" y="2756"/>
                        <a:ext cx="148" cy="164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  <p:grpSp>
                  <p:nvGrpSpPr>
                    <p:cNvPr id="9287" name="Group 19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3" y="2770"/>
                      <a:ext cx="123" cy="136"/>
                      <a:chOff x="4393" y="2770"/>
                      <a:chExt cx="123" cy="136"/>
                    </a:xfrm>
                  </p:grpSpPr>
                  <p:sp>
                    <p:nvSpPr>
                      <p:cNvPr id="9288" name="Oval 19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  <p:sp>
                    <p:nvSpPr>
                      <p:cNvPr id="9289" name="Oval 1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3" y="2770"/>
                        <a:ext cx="123" cy="136"/>
                      </a:xfrm>
                      <a:prstGeom prst="ellips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uk-UA"/>
                      </a:p>
                    </p:txBody>
                  </p:sp>
                </p:grpSp>
              </p:grpSp>
              <p:grpSp>
                <p:nvGrpSpPr>
                  <p:cNvPr id="9283" name="Group 1938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284" name="Freeform 1939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285" name="Freeform 1940"/>
                    <p:cNvSpPr>
                      <a:spLocks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custGeom>
                      <a:avLst/>
                      <a:gdLst>
                        <a:gd name="T0" fmla="*/ 123 w 123"/>
                        <a:gd name="T1" fmla="*/ 68 h 136"/>
                        <a:gd name="T2" fmla="*/ 72 w 123"/>
                        <a:gd name="T3" fmla="*/ 66 h 136"/>
                        <a:gd name="T4" fmla="*/ 118 w 123"/>
                        <a:gd name="T5" fmla="*/ 42 h 136"/>
                        <a:gd name="T6" fmla="*/ 71 w 123"/>
                        <a:gd name="T7" fmla="*/ 62 h 136"/>
                        <a:gd name="T8" fmla="*/ 105 w 123"/>
                        <a:gd name="T9" fmla="*/ 20 h 136"/>
                        <a:gd name="T10" fmla="*/ 68 w 123"/>
                        <a:gd name="T11" fmla="*/ 58 h 136"/>
                        <a:gd name="T12" fmla="*/ 85 w 123"/>
                        <a:gd name="T13" fmla="*/ 5 h 136"/>
                        <a:gd name="T14" fmla="*/ 64 w 123"/>
                        <a:gd name="T15" fmla="*/ 56 h 136"/>
                        <a:gd name="T16" fmla="*/ 62 w 123"/>
                        <a:gd name="T17" fmla="*/ 0 h 136"/>
                        <a:gd name="T18" fmla="*/ 60 w 123"/>
                        <a:gd name="T19" fmla="*/ 56 h 136"/>
                        <a:gd name="T20" fmla="*/ 38 w 123"/>
                        <a:gd name="T21" fmla="*/ 5 h 136"/>
                        <a:gd name="T22" fmla="*/ 56 w 123"/>
                        <a:gd name="T23" fmla="*/ 58 h 136"/>
                        <a:gd name="T24" fmla="*/ 18 w 123"/>
                        <a:gd name="T25" fmla="*/ 20 h 136"/>
                        <a:gd name="T26" fmla="*/ 53 w 123"/>
                        <a:gd name="T27" fmla="*/ 62 h 136"/>
                        <a:gd name="T28" fmla="*/ 5 w 123"/>
                        <a:gd name="T29" fmla="*/ 42 h 136"/>
                        <a:gd name="T30" fmla="*/ 51 w 123"/>
                        <a:gd name="T31" fmla="*/ 66 h 136"/>
                        <a:gd name="T32" fmla="*/ 0 w 123"/>
                        <a:gd name="T33" fmla="*/ 68 h 136"/>
                        <a:gd name="T34" fmla="*/ 51 w 123"/>
                        <a:gd name="T35" fmla="*/ 71 h 136"/>
                        <a:gd name="T36" fmla="*/ 5 w 123"/>
                        <a:gd name="T37" fmla="*/ 94 h 136"/>
                        <a:gd name="T38" fmla="*/ 53 w 123"/>
                        <a:gd name="T39" fmla="*/ 75 h 136"/>
                        <a:gd name="T40" fmla="*/ 18 w 123"/>
                        <a:gd name="T41" fmla="*/ 116 h 136"/>
                        <a:gd name="T42" fmla="*/ 56 w 123"/>
                        <a:gd name="T43" fmla="*/ 78 h 136"/>
                        <a:gd name="T44" fmla="*/ 38 w 123"/>
                        <a:gd name="T45" fmla="*/ 131 h 136"/>
                        <a:gd name="T46" fmla="*/ 60 w 123"/>
                        <a:gd name="T47" fmla="*/ 80 h 136"/>
                        <a:gd name="T48" fmla="*/ 62 w 123"/>
                        <a:gd name="T49" fmla="*/ 136 h 136"/>
                        <a:gd name="T50" fmla="*/ 64 w 123"/>
                        <a:gd name="T51" fmla="*/ 80 h 136"/>
                        <a:gd name="T52" fmla="*/ 85 w 123"/>
                        <a:gd name="T53" fmla="*/ 131 h 136"/>
                        <a:gd name="T54" fmla="*/ 68 w 123"/>
                        <a:gd name="T55" fmla="*/ 78 h 136"/>
                        <a:gd name="T56" fmla="*/ 105 w 123"/>
                        <a:gd name="T57" fmla="*/ 116 h 136"/>
                        <a:gd name="T58" fmla="*/ 71 w 123"/>
                        <a:gd name="T59" fmla="*/ 75 h 136"/>
                        <a:gd name="T60" fmla="*/ 118 w 123"/>
                        <a:gd name="T61" fmla="*/ 94 h 136"/>
                        <a:gd name="T62" fmla="*/ 72 w 123"/>
                        <a:gd name="T63" fmla="*/ 71 h 136"/>
                        <a:gd name="T64" fmla="*/ 123 w 123"/>
                        <a:gd name="T65" fmla="*/ 68 h 1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23"/>
                        <a:gd name="T100" fmla="*/ 0 h 136"/>
                        <a:gd name="T101" fmla="*/ 123 w 123"/>
                        <a:gd name="T102" fmla="*/ 136 h 1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23" h="136">
                          <a:moveTo>
                            <a:pt x="123" y="68"/>
                          </a:moveTo>
                          <a:lnTo>
                            <a:pt x="72" y="66"/>
                          </a:lnTo>
                          <a:lnTo>
                            <a:pt x="118" y="42"/>
                          </a:lnTo>
                          <a:lnTo>
                            <a:pt x="71" y="62"/>
                          </a:lnTo>
                          <a:lnTo>
                            <a:pt x="105" y="20"/>
                          </a:lnTo>
                          <a:lnTo>
                            <a:pt x="68" y="58"/>
                          </a:lnTo>
                          <a:lnTo>
                            <a:pt x="85" y="5"/>
                          </a:lnTo>
                          <a:lnTo>
                            <a:pt x="64" y="56"/>
                          </a:lnTo>
                          <a:lnTo>
                            <a:pt x="62" y="0"/>
                          </a:lnTo>
                          <a:lnTo>
                            <a:pt x="60" y="56"/>
                          </a:lnTo>
                          <a:lnTo>
                            <a:pt x="38" y="5"/>
                          </a:lnTo>
                          <a:lnTo>
                            <a:pt x="56" y="58"/>
                          </a:lnTo>
                          <a:lnTo>
                            <a:pt x="18" y="20"/>
                          </a:lnTo>
                          <a:lnTo>
                            <a:pt x="53" y="62"/>
                          </a:lnTo>
                          <a:lnTo>
                            <a:pt x="5" y="42"/>
                          </a:lnTo>
                          <a:lnTo>
                            <a:pt x="51" y="66"/>
                          </a:lnTo>
                          <a:lnTo>
                            <a:pt x="0" y="68"/>
                          </a:lnTo>
                          <a:lnTo>
                            <a:pt x="51" y="71"/>
                          </a:lnTo>
                          <a:lnTo>
                            <a:pt x="5" y="94"/>
                          </a:lnTo>
                          <a:lnTo>
                            <a:pt x="53" y="75"/>
                          </a:lnTo>
                          <a:lnTo>
                            <a:pt x="18" y="116"/>
                          </a:lnTo>
                          <a:lnTo>
                            <a:pt x="56" y="78"/>
                          </a:lnTo>
                          <a:lnTo>
                            <a:pt x="38" y="131"/>
                          </a:lnTo>
                          <a:lnTo>
                            <a:pt x="60" y="80"/>
                          </a:lnTo>
                          <a:lnTo>
                            <a:pt x="62" y="136"/>
                          </a:lnTo>
                          <a:lnTo>
                            <a:pt x="64" y="80"/>
                          </a:lnTo>
                          <a:lnTo>
                            <a:pt x="85" y="131"/>
                          </a:lnTo>
                          <a:lnTo>
                            <a:pt x="68" y="78"/>
                          </a:lnTo>
                          <a:lnTo>
                            <a:pt x="105" y="116"/>
                          </a:lnTo>
                          <a:lnTo>
                            <a:pt x="71" y="75"/>
                          </a:lnTo>
                          <a:lnTo>
                            <a:pt x="118" y="94"/>
                          </a:lnTo>
                          <a:lnTo>
                            <a:pt x="72" y="71"/>
                          </a:lnTo>
                          <a:lnTo>
                            <a:pt x="123" y="68"/>
                          </a:lnTo>
                          <a:close/>
                        </a:path>
                      </a:pathLst>
                    </a:cu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257" name="Group 194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grpSp>
                <p:nvGrpSpPr>
                  <p:cNvPr id="9276" name="Group 1942"/>
                  <p:cNvGrpSpPr>
                    <a:grpSpLocks/>
                  </p:cNvGrpSpPr>
                  <p:nvPr/>
                </p:nvGrpSpPr>
                <p:grpSpPr bwMode="auto">
                  <a:xfrm>
                    <a:off x="4381" y="2756"/>
                    <a:ext cx="148" cy="164"/>
                    <a:chOff x="4381" y="2756"/>
                    <a:chExt cx="148" cy="164"/>
                  </a:xfrm>
                </p:grpSpPr>
                <p:sp>
                  <p:nvSpPr>
                    <p:cNvPr id="9280" name="Oval 19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281" name="Oval 19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1" y="2756"/>
                      <a:ext cx="148" cy="164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  <p:grpSp>
                <p:nvGrpSpPr>
                  <p:cNvPr id="9277" name="Group 1945"/>
                  <p:cNvGrpSpPr>
                    <a:grpSpLocks/>
                  </p:cNvGrpSpPr>
                  <p:nvPr/>
                </p:nvGrpSpPr>
                <p:grpSpPr bwMode="auto">
                  <a:xfrm>
                    <a:off x="4393" y="2770"/>
                    <a:ext cx="123" cy="136"/>
                    <a:chOff x="4393" y="2770"/>
                    <a:chExt cx="123" cy="136"/>
                  </a:xfrm>
                </p:grpSpPr>
                <p:sp>
                  <p:nvSpPr>
                    <p:cNvPr id="9278" name="Oval 19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  <p:sp>
                  <p:nvSpPr>
                    <p:cNvPr id="9279" name="Oval 19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2770"/>
                      <a:ext cx="123" cy="136"/>
                    </a:xfrm>
                    <a:prstGeom prst="ellips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uk-UA"/>
                    </a:p>
                  </p:txBody>
                </p:sp>
              </p:grpSp>
            </p:grpSp>
            <p:grpSp>
              <p:nvGrpSpPr>
                <p:cNvPr id="9258" name="Group 1948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274" name="Freeform 1949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275" name="Freeform 1950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259" name="Group 1951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272" name="Oval 1952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273" name="Oval 1953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260" name="Group 1954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270" name="Oval 1955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271" name="Oval 1956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261" name="Group 1957"/>
                <p:cNvGrpSpPr>
                  <a:grpSpLocks/>
                </p:cNvGrpSpPr>
                <p:nvPr/>
              </p:nvGrpSpPr>
              <p:grpSpPr bwMode="auto">
                <a:xfrm>
                  <a:off x="2298" y="1822"/>
                  <a:ext cx="409" cy="434"/>
                  <a:chOff x="4381" y="2756"/>
                  <a:chExt cx="148" cy="164"/>
                </a:xfrm>
              </p:grpSpPr>
              <p:sp>
                <p:nvSpPr>
                  <p:cNvPr id="9268" name="Oval 1958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269" name="Oval 1959"/>
                  <p:cNvSpPr>
                    <a:spLocks noChangeArrowheads="1"/>
                  </p:cNvSpPr>
                  <p:nvPr/>
                </p:nvSpPr>
                <p:spPr bwMode="auto">
                  <a:xfrm>
                    <a:off x="4381" y="2756"/>
                    <a:ext cx="148" cy="16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262" name="Group 1960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266" name="Oval 1961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267" name="Oval 1962"/>
                  <p:cNvSpPr>
                    <a:spLocks noChangeArrowheads="1"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  <p:grpSp>
              <p:nvGrpSpPr>
                <p:cNvPr id="9263" name="Group 1963"/>
                <p:cNvGrpSpPr>
                  <a:grpSpLocks/>
                </p:cNvGrpSpPr>
                <p:nvPr/>
              </p:nvGrpSpPr>
              <p:grpSpPr bwMode="auto">
                <a:xfrm>
                  <a:off x="2330" y="1860"/>
                  <a:ext cx="340" cy="358"/>
                  <a:chOff x="4393" y="2770"/>
                  <a:chExt cx="123" cy="136"/>
                </a:xfrm>
              </p:grpSpPr>
              <p:sp>
                <p:nvSpPr>
                  <p:cNvPr id="9264" name="Freeform 1964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  <p:sp>
                <p:nvSpPr>
                  <p:cNvPr id="9265" name="Freeform 1965"/>
                  <p:cNvSpPr>
                    <a:spLocks/>
                  </p:cNvSpPr>
                  <p:nvPr/>
                </p:nvSpPr>
                <p:spPr bwMode="auto">
                  <a:xfrm>
                    <a:off x="4393" y="2770"/>
                    <a:ext cx="123" cy="136"/>
                  </a:xfrm>
                  <a:custGeom>
                    <a:avLst/>
                    <a:gdLst>
                      <a:gd name="T0" fmla="*/ 123 w 123"/>
                      <a:gd name="T1" fmla="*/ 68 h 136"/>
                      <a:gd name="T2" fmla="*/ 72 w 123"/>
                      <a:gd name="T3" fmla="*/ 66 h 136"/>
                      <a:gd name="T4" fmla="*/ 118 w 123"/>
                      <a:gd name="T5" fmla="*/ 42 h 136"/>
                      <a:gd name="T6" fmla="*/ 71 w 123"/>
                      <a:gd name="T7" fmla="*/ 62 h 136"/>
                      <a:gd name="T8" fmla="*/ 105 w 123"/>
                      <a:gd name="T9" fmla="*/ 20 h 136"/>
                      <a:gd name="T10" fmla="*/ 68 w 123"/>
                      <a:gd name="T11" fmla="*/ 58 h 136"/>
                      <a:gd name="T12" fmla="*/ 85 w 123"/>
                      <a:gd name="T13" fmla="*/ 5 h 136"/>
                      <a:gd name="T14" fmla="*/ 64 w 123"/>
                      <a:gd name="T15" fmla="*/ 56 h 136"/>
                      <a:gd name="T16" fmla="*/ 62 w 123"/>
                      <a:gd name="T17" fmla="*/ 0 h 136"/>
                      <a:gd name="T18" fmla="*/ 60 w 123"/>
                      <a:gd name="T19" fmla="*/ 56 h 136"/>
                      <a:gd name="T20" fmla="*/ 38 w 123"/>
                      <a:gd name="T21" fmla="*/ 5 h 136"/>
                      <a:gd name="T22" fmla="*/ 56 w 123"/>
                      <a:gd name="T23" fmla="*/ 58 h 136"/>
                      <a:gd name="T24" fmla="*/ 18 w 123"/>
                      <a:gd name="T25" fmla="*/ 20 h 136"/>
                      <a:gd name="T26" fmla="*/ 53 w 123"/>
                      <a:gd name="T27" fmla="*/ 62 h 136"/>
                      <a:gd name="T28" fmla="*/ 5 w 123"/>
                      <a:gd name="T29" fmla="*/ 42 h 136"/>
                      <a:gd name="T30" fmla="*/ 51 w 123"/>
                      <a:gd name="T31" fmla="*/ 66 h 136"/>
                      <a:gd name="T32" fmla="*/ 0 w 123"/>
                      <a:gd name="T33" fmla="*/ 68 h 136"/>
                      <a:gd name="T34" fmla="*/ 51 w 123"/>
                      <a:gd name="T35" fmla="*/ 71 h 136"/>
                      <a:gd name="T36" fmla="*/ 5 w 123"/>
                      <a:gd name="T37" fmla="*/ 94 h 136"/>
                      <a:gd name="T38" fmla="*/ 53 w 123"/>
                      <a:gd name="T39" fmla="*/ 75 h 136"/>
                      <a:gd name="T40" fmla="*/ 18 w 123"/>
                      <a:gd name="T41" fmla="*/ 116 h 136"/>
                      <a:gd name="T42" fmla="*/ 56 w 123"/>
                      <a:gd name="T43" fmla="*/ 78 h 136"/>
                      <a:gd name="T44" fmla="*/ 38 w 123"/>
                      <a:gd name="T45" fmla="*/ 131 h 136"/>
                      <a:gd name="T46" fmla="*/ 60 w 123"/>
                      <a:gd name="T47" fmla="*/ 80 h 136"/>
                      <a:gd name="T48" fmla="*/ 62 w 123"/>
                      <a:gd name="T49" fmla="*/ 136 h 136"/>
                      <a:gd name="T50" fmla="*/ 64 w 123"/>
                      <a:gd name="T51" fmla="*/ 80 h 136"/>
                      <a:gd name="T52" fmla="*/ 85 w 123"/>
                      <a:gd name="T53" fmla="*/ 131 h 136"/>
                      <a:gd name="T54" fmla="*/ 68 w 123"/>
                      <a:gd name="T55" fmla="*/ 78 h 136"/>
                      <a:gd name="T56" fmla="*/ 105 w 123"/>
                      <a:gd name="T57" fmla="*/ 116 h 136"/>
                      <a:gd name="T58" fmla="*/ 71 w 123"/>
                      <a:gd name="T59" fmla="*/ 75 h 136"/>
                      <a:gd name="T60" fmla="*/ 118 w 123"/>
                      <a:gd name="T61" fmla="*/ 94 h 136"/>
                      <a:gd name="T62" fmla="*/ 72 w 123"/>
                      <a:gd name="T63" fmla="*/ 71 h 136"/>
                      <a:gd name="T64" fmla="*/ 123 w 123"/>
                      <a:gd name="T65" fmla="*/ 68 h 1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"/>
                      <a:gd name="T100" fmla="*/ 0 h 136"/>
                      <a:gd name="T101" fmla="*/ 123 w 123"/>
                      <a:gd name="T102" fmla="*/ 136 h 1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" h="136">
                        <a:moveTo>
                          <a:pt x="123" y="68"/>
                        </a:moveTo>
                        <a:lnTo>
                          <a:pt x="72" y="66"/>
                        </a:lnTo>
                        <a:lnTo>
                          <a:pt x="118" y="42"/>
                        </a:lnTo>
                        <a:lnTo>
                          <a:pt x="71" y="62"/>
                        </a:lnTo>
                        <a:lnTo>
                          <a:pt x="105" y="20"/>
                        </a:lnTo>
                        <a:lnTo>
                          <a:pt x="68" y="58"/>
                        </a:lnTo>
                        <a:lnTo>
                          <a:pt x="85" y="5"/>
                        </a:lnTo>
                        <a:lnTo>
                          <a:pt x="64" y="56"/>
                        </a:lnTo>
                        <a:lnTo>
                          <a:pt x="62" y="0"/>
                        </a:lnTo>
                        <a:lnTo>
                          <a:pt x="60" y="56"/>
                        </a:lnTo>
                        <a:lnTo>
                          <a:pt x="38" y="5"/>
                        </a:lnTo>
                        <a:lnTo>
                          <a:pt x="56" y="58"/>
                        </a:lnTo>
                        <a:lnTo>
                          <a:pt x="18" y="20"/>
                        </a:lnTo>
                        <a:lnTo>
                          <a:pt x="53" y="62"/>
                        </a:lnTo>
                        <a:lnTo>
                          <a:pt x="5" y="42"/>
                        </a:lnTo>
                        <a:lnTo>
                          <a:pt x="51" y="66"/>
                        </a:lnTo>
                        <a:lnTo>
                          <a:pt x="0" y="68"/>
                        </a:lnTo>
                        <a:lnTo>
                          <a:pt x="51" y="71"/>
                        </a:lnTo>
                        <a:lnTo>
                          <a:pt x="5" y="94"/>
                        </a:lnTo>
                        <a:lnTo>
                          <a:pt x="53" y="75"/>
                        </a:lnTo>
                        <a:lnTo>
                          <a:pt x="18" y="116"/>
                        </a:lnTo>
                        <a:lnTo>
                          <a:pt x="56" y="78"/>
                        </a:lnTo>
                        <a:lnTo>
                          <a:pt x="38" y="131"/>
                        </a:lnTo>
                        <a:lnTo>
                          <a:pt x="60" y="80"/>
                        </a:lnTo>
                        <a:lnTo>
                          <a:pt x="62" y="136"/>
                        </a:lnTo>
                        <a:lnTo>
                          <a:pt x="64" y="80"/>
                        </a:lnTo>
                        <a:lnTo>
                          <a:pt x="85" y="131"/>
                        </a:lnTo>
                        <a:lnTo>
                          <a:pt x="68" y="78"/>
                        </a:lnTo>
                        <a:lnTo>
                          <a:pt x="105" y="116"/>
                        </a:lnTo>
                        <a:lnTo>
                          <a:pt x="71" y="75"/>
                        </a:lnTo>
                        <a:lnTo>
                          <a:pt x="118" y="94"/>
                        </a:lnTo>
                        <a:lnTo>
                          <a:pt x="72" y="71"/>
                        </a:lnTo>
                        <a:lnTo>
                          <a:pt x="123" y="68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uk-UA"/>
                  </a:p>
                </p:txBody>
              </p:sp>
            </p:grpSp>
          </p:grpSp>
          <p:sp>
            <p:nvSpPr>
              <p:cNvPr id="9234" name="Freeform 1966"/>
              <p:cNvSpPr>
                <a:spLocks/>
              </p:cNvSpPr>
              <p:nvPr/>
            </p:nvSpPr>
            <p:spPr bwMode="auto">
              <a:xfrm>
                <a:off x="879" y="1608"/>
                <a:ext cx="4" cy="261"/>
              </a:xfrm>
              <a:custGeom>
                <a:avLst/>
                <a:gdLst>
                  <a:gd name="T0" fmla="*/ 0 w 4"/>
                  <a:gd name="T1" fmla="*/ 0 h 232"/>
                  <a:gd name="T2" fmla="*/ 4 w 4"/>
                  <a:gd name="T3" fmla="*/ 261 h 232"/>
                  <a:gd name="T4" fmla="*/ 0 60000 65536"/>
                  <a:gd name="T5" fmla="*/ 0 60000 65536"/>
                  <a:gd name="T6" fmla="*/ 0 w 4"/>
                  <a:gd name="T7" fmla="*/ 0 h 232"/>
                  <a:gd name="T8" fmla="*/ 4 w 4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32">
                    <a:moveTo>
                      <a:pt x="0" y="0"/>
                    </a:moveTo>
                    <a:lnTo>
                      <a:pt x="4" y="232"/>
                    </a:lnTo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grpSp>
            <p:nvGrpSpPr>
              <p:cNvPr id="9235" name="Group 1967"/>
              <p:cNvGrpSpPr>
                <a:grpSpLocks/>
              </p:cNvGrpSpPr>
              <p:nvPr/>
            </p:nvGrpSpPr>
            <p:grpSpPr bwMode="auto">
              <a:xfrm>
                <a:off x="723" y="1608"/>
                <a:ext cx="320" cy="321"/>
                <a:chOff x="0" y="2496"/>
                <a:chExt cx="304" cy="285"/>
              </a:xfrm>
            </p:grpSpPr>
            <p:sp>
              <p:nvSpPr>
                <p:cNvPr id="9254" name="Line 1968"/>
                <p:cNvSpPr>
                  <a:spLocks noChangeShapeType="1"/>
                </p:cNvSpPr>
                <p:nvPr/>
              </p:nvSpPr>
              <p:spPr bwMode="auto">
                <a:xfrm>
                  <a:off x="148" y="2496"/>
                  <a:ext cx="3" cy="28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9255" name="Freeform 1969"/>
                <p:cNvSpPr>
                  <a:spLocks noEditPoints="1"/>
                </p:cNvSpPr>
                <p:nvPr/>
              </p:nvSpPr>
              <p:spPr bwMode="auto">
                <a:xfrm>
                  <a:off x="0" y="2592"/>
                  <a:ext cx="304" cy="48"/>
                </a:xfrm>
                <a:custGeom>
                  <a:avLst/>
                  <a:gdLst>
                    <a:gd name="T0" fmla="*/ 0 w 190"/>
                    <a:gd name="T1" fmla="*/ 0 h 18"/>
                    <a:gd name="T2" fmla="*/ 29 w 190"/>
                    <a:gd name="T3" fmla="*/ 0 h 18"/>
                    <a:gd name="T4" fmla="*/ 29 w 190"/>
                    <a:gd name="T5" fmla="*/ 48 h 18"/>
                    <a:gd name="T6" fmla="*/ 0 w 190"/>
                    <a:gd name="T7" fmla="*/ 48 h 18"/>
                    <a:gd name="T8" fmla="*/ 0 w 190"/>
                    <a:gd name="T9" fmla="*/ 0 h 18"/>
                    <a:gd name="T10" fmla="*/ 58 w 190"/>
                    <a:gd name="T11" fmla="*/ 0 h 18"/>
                    <a:gd name="T12" fmla="*/ 86 w 190"/>
                    <a:gd name="T13" fmla="*/ 0 h 18"/>
                    <a:gd name="T14" fmla="*/ 86 w 190"/>
                    <a:gd name="T15" fmla="*/ 48 h 18"/>
                    <a:gd name="T16" fmla="*/ 58 w 190"/>
                    <a:gd name="T17" fmla="*/ 48 h 18"/>
                    <a:gd name="T18" fmla="*/ 58 w 190"/>
                    <a:gd name="T19" fmla="*/ 0 h 18"/>
                    <a:gd name="T20" fmla="*/ 115 w 190"/>
                    <a:gd name="T21" fmla="*/ 0 h 18"/>
                    <a:gd name="T22" fmla="*/ 144 w 190"/>
                    <a:gd name="T23" fmla="*/ 0 h 18"/>
                    <a:gd name="T24" fmla="*/ 144 w 190"/>
                    <a:gd name="T25" fmla="*/ 48 h 18"/>
                    <a:gd name="T26" fmla="*/ 115 w 190"/>
                    <a:gd name="T27" fmla="*/ 48 h 18"/>
                    <a:gd name="T28" fmla="*/ 115 w 190"/>
                    <a:gd name="T29" fmla="*/ 0 h 18"/>
                    <a:gd name="T30" fmla="*/ 173 w 190"/>
                    <a:gd name="T31" fmla="*/ 0 h 18"/>
                    <a:gd name="T32" fmla="*/ 202 w 190"/>
                    <a:gd name="T33" fmla="*/ 0 h 18"/>
                    <a:gd name="T34" fmla="*/ 202 w 190"/>
                    <a:gd name="T35" fmla="*/ 48 h 18"/>
                    <a:gd name="T36" fmla="*/ 173 w 190"/>
                    <a:gd name="T37" fmla="*/ 48 h 18"/>
                    <a:gd name="T38" fmla="*/ 173 w 190"/>
                    <a:gd name="T39" fmla="*/ 0 h 18"/>
                    <a:gd name="T40" fmla="*/ 230 w 190"/>
                    <a:gd name="T41" fmla="*/ 0 h 18"/>
                    <a:gd name="T42" fmla="*/ 259 w 190"/>
                    <a:gd name="T43" fmla="*/ 0 h 18"/>
                    <a:gd name="T44" fmla="*/ 259 w 190"/>
                    <a:gd name="T45" fmla="*/ 48 h 18"/>
                    <a:gd name="T46" fmla="*/ 230 w 190"/>
                    <a:gd name="T47" fmla="*/ 48 h 18"/>
                    <a:gd name="T48" fmla="*/ 230 w 190"/>
                    <a:gd name="T49" fmla="*/ 0 h 18"/>
                    <a:gd name="T50" fmla="*/ 288 w 190"/>
                    <a:gd name="T51" fmla="*/ 0 h 18"/>
                    <a:gd name="T52" fmla="*/ 304 w 190"/>
                    <a:gd name="T53" fmla="*/ 0 h 18"/>
                    <a:gd name="T54" fmla="*/ 304 w 190"/>
                    <a:gd name="T55" fmla="*/ 48 h 18"/>
                    <a:gd name="T56" fmla="*/ 288 w 190"/>
                    <a:gd name="T57" fmla="*/ 48 h 18"/>
                    <a:gd name="T58" fmla="*/ 288 w 190"/>
                    <a:gd name="T59" fmla="*/ 0 h 1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90"/>
                    <a:gd name="T91" fmla="*/ 0 h 18"/>
                    <a:gd name="T92" fmla="*/ 190 w 190"/>
                    <a:gd name="T93" fmla="*/ 18 h 1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90" h="18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  <a:moveTo>
                        <a:pt x="36" y="0"/>
                      </a:moveTo>
                      <a:lnTo>
                        <a:pt x="54" y="0"/>
                      </a:lnTo>
                      <a:lnTo>
                        <a:pt x="54" y="18"/>
                      </a:lnTo>
                      <a:lnTo>
                        <a:pt x="36" y="18"/>
                      </a:lnTo>
                      <a:lnTo>
                        <a:pt x="36" y="0"/>
                      </a:lnTo>
                      <a:close/>
                      <a:moveTo>
                        <a:pt x="72" y="0"/>
                      </a:moveTo>
                      <a:lnTo>
                        <a:pt x="90" y="0"/>
                      </a:lnTo>
                      <a:lnTo>
                        <a:pt x="90" y="18"/>
                      </a:lnTo>
                      <a:lnTo>
                        <a:pt x="72" y="18"/>
                      </a:lnTo>
                      <a:lnTo>
                        <a:pt x="72" y="0"/>
                      </a:lnTo>
                      <a:close/>
                      <a:moveTo>
                        <a:pt x="108" y="0"/>
                      </a:moveTo>
                      <a:lnTo>
                        <a:pt x="126" y="0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close/>
                      <a:moveTo>
                        <a:pt x="144" y="0"/>
                      </a:move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44" y="18"/>
                      </a:lnTo>
                      <a:lnTo>
                        <a:pt x="144" y="0"/>
                      </a:lnTo>
                      <a:close/>
                      <a:moveTo>
                        <a:pt x="180" y="0"/>
                      </a:moveTo>
                      <a:lnTo>
                        <a:pt x="190" y="0"/>
                      </a:lnTo>
                      <a:lnTo>
                        <a:pt x="190" y="18"/>
                      </a:lnTo>
                      <a:lnTo>
                        <a:pt x="180" y="18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sp>
            <p:nvSpPr>
              <p:cNvPr id="11186" name="Freeform 1970"/>
              <p:cNvSpPr>
                <a:spLocks/>
              </p:cNvSpPr>
              <p:nvPr/>
            </p:nvSpPr>
            <p:spPr bwMode="auto">
              <a:xfrm>
                <a:off x="993" y="1090"/>
                <a:ext cx="2091" cy="891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10" y="0"/>
                  </a:cxn>
                  <a:cxn ang="0">
                    <a:pos x="1668" y="0"/>
                  </a:cxn>
                  <a:cxn ang="0">
                    <a:pos x="1875" y="99"/>
                  </a:cxn>
                  <a:cxn ang="0">
                    <a:pos x="2088" y="513"/>
                  </a:cxn>
                  <a:cxn ang="0">
                    <a:pos x="2072" y="881"/>
                  </a:cxn>
                  <a:cxn ang="0">
                    <a:pos x="1771" y="891"/>
                  </a:cxn>
                  <a:cxn ang="0">
                    <a:pos x="110" y="891"/>
                  </a:cxn>
                  <a:cxn ang="0">
                    <a:pos x="6" y="792"/>
                  </a:cxn>
                  <a:cxn ang="0">
                    <a:pos x="8" y="131"/>
                  </a:cxn>
                </a:cxnLst>
                <a:rect l="0" t="0" r="r" b="b"/>
                <a:pathLst>
                  <a:path w="2088" h="891">
                    <a:moveTo>
                      <a:pt x="0" y="143"/>
                    </a:moveTo>
                    <a:lnTo>
                      <a:pt x="110" y="0"/>
                    </a:lnTo>
                    <a:lnTo>
                      <a:pt x="1668" y="0"/>
                    </a:lnTo>
                    <a:lnTo>
                      <a:pt x="1875" y="99"/>
                    </a:lnTo>
                    <a:lnTo>
                      <a:pt x="2088" y="513"/>
                    </a:lnTo>
                    <a:lnTo>
                      <a:pt x="2072" y="881"/>
                    </a:lnTo>
                    <a:lnTo>
                      <a:pt x="1771" y="891"/>
                    </a:lnTo>
                    <a:lnTo>
                      <a:pt x="110" y="891"/>
                    </a:lnTo>
                    <a:lnTo>
                      <a:pt x="6" y="792"/>
                    </a:lnTo>
                    <a:lnTo>
                      <a:pt x="8" y="131"/>
                    </a:lnTo>
                  </a:path>
                </a:pathLst>
              </a:custGeom>
              <a:gradFill rotWithShape="1">
                <a:gsLst>
                  <a:gs pos="0">
                    <a:srgbClr val="00D200"/>
                  </a:gs>
                  <a:gs pos="50000">
                    <a:srgbClr val="008000"/>
                  </a:gs>
                  <a:gs pos="100000">
                    <a:srgbClr val="00D2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048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237" name="Rectangle 1971"/>
              <p:cNvSpPr>
                <a:spLocks noChangeArrowheads="1"/>
              </p:cNvSpPr>
              <p:nvPr/>
            </p:nvSpPr>
            <p:spPr bwMode="auto">
              <a:xfrm>
                <a:off x="1093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238" name="Rectangle 1972"/>
              <p:cNvSpPr>
                <a:spLocks noChangeArrowheads="1"/>
              </p:cNvSpPr>
              <p:nvPr/>
            </p:nvSpPr>
            <p:spPr bwMode="auto">
              <a:xfrm>
                <a:off x="1526" y="1365"/>
                <a:ext cx="186" cy="264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239" name="Rectangle 1973"/>
              <p:cNvSpPr>
                <a:spLocks noChangeArrowheads="1"/>
              </p:cNvSpPr>
              <p:nvPr/>
            </p:nvSpPr>
            <p:spPr bwMode="auto">
              <a:xfrm>
                <a:off x="2408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grpSp>
            <p:nvGrpSpPr>
              <p:cNvPr id="9240" name="Group 1974"/>
              <p:cNvGrpSpPr>
                <a:grpSpLocks/>
              </p:cNvGrpSpPr>
              <p:nvPr/>
            </p:nvGrpSpPr>
            <p:grpSpPr bwMode="auto">
              <a:xfrm>
                <a:off x="1346" y="960"/>
                <a:ext cx="202" cy="192"/>
                <a:chOff x="5136" y="1968"/>
                <a:chExt cx="192" cy="171"/>
              </a:xfrm>
            </p:grpSpPr>
            <p:sp>
              <p:nvSpPr>
                <p:cNvPr id="9252" name="Oval 1975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9253" name="Freeform 1976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sp>
            <p:nvSpPr>
              <p:cNvPr id="9241" name="Freeform 1977"/>
              <p:cNvSpPr>
                <a:spLocks/>
              </p:cNvSpPr>
              <p:nvPr/>
            </p:nvSpPr>
            <p:spPr bwMode="auto">
              <a:xfrm>
                <a:off x="1043" y="1878"/>
                <a:ext cx="1818" cy="1"/>
              </a:xfrm>
              <a:custGeom>
                <a:avLst/>
                <a:gdLst>
                  <a:gd name="T0" fmla="*/ 0 w 1728"/>
                  <a:gd name="T1" fmla="*/ 0 h 1"/>
                  <a:gd name="T2" fmla="*/ 1818 w 1728"/>
                  <a:gd name="T3" fmla="*/ 0 h 1"/>
                  <a:gd name="T4" fmla="*/ 0 60000 65536"/>
                  <a:gd name="T5" fmla="*/ 0 60000 65536"/>
                  <a:gd name="T6" fmla="*/ 0 w 1728"/>
                  <a:gd name="T7" fmla="*/ 0 h 1"/>
                  <a:gd name="T8" fmla="*/ 1728 w 172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28" h="1">
                    <a:moveTo>
                      <a:pt x="0" y="0"/>
                    </a:moveTo>
                    <a:cubicBezTo>
                      <a:pt x="0" y="0"/>
                      <a:pt x="864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242" name="Freeform 1978"/>
              <p:cNvSpPr>
                <a:spLocks/>
              </p:cNvSpPr>
              <p:nvPr/>
            </p:nvSpPr>
            <p:spPr bwMode="auto">
              <a:xfrm>
                <a:off x="1007" y="1229"/>
                <a:ext cx="1854" cy="1"/>
              </a:xfrm>
              <a:custGeom>
                <a:avLst/>
                <a:gdLst>
                  <a:gd name="T0" fmla="*/ 0 w 1762"/>
                  <a:gd name="T1" fmla="*/ 0 h 1"/>
                  <a:gd name="T2" fmla="*/ 1854 w 1762"/>
                  <a:gd name="T3" fmla="*/ 0 h 1"/>
                  <a:gd name="T4" fmla="*/ 0 60000 65536"/>
                  <a:gd name="T5" fmla="*/ 0 60000 65536"/>
                  <a:gd name="T6" fmla="*/ 0 w 1762"/>
                  <a:gd name="T7" fmla="*/ 0 h 1"/>
                  <a:gd name="T8" fmla="*/ 1762 w 176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62" h="1">
                    <a:moveTo>
                      <a:pt x="0" y="0"/>
                    </a:moveTo>
                    <a:cubicBezTo>
                      <a:pt x="293" y="0"/>
                      <a:pt x="1395" y="0"/>
                      <a:pt x="176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grpSp>
            <p:nvGrpSpPr>
              <p:cNvPr id="9243" name="Group 1979"/>
              <p:cNvGrpSpPr>
                <a:grpSpLocks/>
              </p:cNvGrpSpPr>
              <p:nvPr/>
            </p:nvGrpSpPr>
            <p:grpSpPr bwMode="auto">
              <a:xfrm>
                <a:off x="2305" y="960"/>
                <a:ext cx="202" cy="192"/>
                <a:chOff x="5136" y="1968"/>
                <a:chExt cx="192" cy="171"/>
              </a:xfrm>
            </p:grpSpPr>
            <p:sp>
              <p:nvSpPr>
                <p:cNvPr id="9250" name="Oval 1980"/>
                <p:cNvSpPr>
                  <a:spLocks noChangeArrowheads="1"/>
                </p:cNvSpPr>
                <p:nvPr/>
              </p:nvSpPr>
              <p:spPr bwMode="auto">
                <a:xfrm>
                  <a:off x="5136" y="1968"/>
                  <a:ext cx="192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9251" name="Freeform 1981"/>
                <p:cNvSpPr>
                  <a:spLocks/>
                </p:cNvSpPr>
                <p:nvPr/>
              </p:nvSpPr>
              <p:spPr bwMode="auto">
                <a:xfrm>
                  <a:off x="5184" y="1968"/>
                  <a:ext cx="96" cy="171"/>
                </a:xfrm>
                <a:custGeom>
                  <a:avLst/>
                  <a:gdLst>
                    <a:gd name="T0" fmla="*/ 0 w 96"/>
                    <a:gd name="T1" fmla="*/ 0 h 171"/>
                    <a:gd name="T2" fmla="*/ 96 w 96"/>
                    <a:gd name="T3" fmla="*/ 0 h 171"/>
                    <a:gd name="T4" fmla="*/ 82 w 96"/>
                    <a:gd name="T5" fmla="*/ 156 h 171"/>
                    <a:gd name="T6" fmla="*/ 4 w 96"/>
                    <a:gd name="T7" fmla="*/ 171 h 171"/>
                    <a:gd name="T8" fmla="*/ 0 w 96"/>
                    <a:gd name="T9" fmla="*/ 48 h 1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1"/>
                    <a:gd name="T17" fmla="*/ 96 w 96"/>
                    <a:gd name="T18" fmla="*/ 171 h 1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1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82" y="156"/>
                      </a:lnTo>
                      <a:lnTo>
                        <a:pt x="4" y="171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sp>
            <p:nvSpPr>
              <p:cNvPr id="9244" name="Freeform 1982"/>
              <p:cNvSpPr>
                <a:spLocks/>
              </p:cNvSpPr>
              <p:nvPr/>
            </p:nvSpPr>
            <p:spPr bwMode="auto">
              <a:xfrm>
                <a:off x="1245" y="1662"/>
                <a:ext cx="17" cy="35"/>
              </a:xfrm>
              <a:custGeom>
                <a:avLst/>
                <a:gdLst>
                  <a:gd name="T0" fmla="*/ 0 w 16"/>
                  <a:gd name="T1" fmla="*/ 35 h 31"/>
                  <a:gd name="T2" fmla="*/ 17 w 16"/>
                  <a:gd name="T3" fmla="*/ 0 h 31"/>
                  <a:gd name="T4" fmla="*/ 0 w 16"/>
                  <a:gd name="T5" fmla="*/ 35 h 31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1"/>
                  <a:gd name="T11" fmla="*/ 16 w 1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1">
                    <a:moveTo>
                      <a:pt x="0" y="31"/>
                    </a:moveTo>
                    <a:cubicBezTo>
                      <a:pt x="5" y="21"/>
                      <a:pt x="16" y="0"/>
                      <a:pt x="16" y="0"/>
                    </a:cubicBezTo>
                    <a:cubicBezTo>
                      <a:pt x="16" y="0"/>
                      <a:pt x="5" y="21"/>
                      <a:pt x="0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245" name="Freeform 1983"/>
              <p:cNvSpPr>
                <a:spLocks/>
              </p:cNvSpPr>
              <p:nvPr/>
            </p:nvSpPr>
            <p:spPr bwMode="auto">
              <a:xfrm>
                <a:off x="1070" y="1284"/>
                <a:ext cx="225" cy="594"/>
              </a:xfrm>
              <a:custGeom>
                <a:avLst/>
                <a:gdLst>
                  <a:gd name="T0" fmla="*/ 225 w 214"/>
                  <a:gd name="T1" fmla="*/ 594 h 528"/>
                  <a:gd name="T2" fmla="*/ 225 w 214"/>
                  <a:gd name="T3" fmla="*/ 0 h 528"/>
                  <a:gd name="T4" fmla="*/ 0 w 214"/>
                  <a:gd name="T5" fmla="*/ 2 h 528"/>
                  <a:gd name="T6" fmla="*/ 0 w 214"/>
                  <a:gd name="T7" fmla="*/ 593 h 528"/>
                  <a:gd name="T8" fmla="*/ 225 w 214"/>
                  <a:gd name="T9" fmla="*/ 594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528"/>
                  <a:gd name="T17" fmla="*/ 214 w 214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528">
                    <a:moveTo>
                      <a:pt x="214" y="528"/>
                    </a:moveTo>
                    <a:lnTo>
                      <a:pt x="214" y="0"/>
                    </a:lnTo>
                    <a:lnTo>
                      <a:pt x="0" y="2"/>
                    </a:lnTo>
                    <a:lnTo>
                      <a:pt x="0" y="527"/>
                    </a:lnTo>
                    <a:lnTo>
                      <a:pt x="214" y="52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246" name="Freeform 1984"/>
              <p:cNvSpPr>
                <a:spLocks/>
              </p:cNvSpPr>
              <p:nvPr/>
            </p:nvSpPr>
            <p:spPr bwMode="auto">
              <a:xfrm>
                <a:off x="2664" y="1200"/>
                <a:ext cx="432" cy="520"/>
              </a:xfrm>
              <a:custGeom>
                <a:avLst/>
                <a:gdLst>
                  <a:gd name="T0" fmla="*/ 216 w 432"/>
                  <a:gd name="T1" fmla="*/ 0 h 520"/>
                  <a:gd name="T2" fmla="*/ 0 w 432"/>
                  <a:gd name="T3" fmla="*/ 136 h 520"/>
                  <a:gd name="T4" fmla="*/ 64 w 432"/>
                  <a:gd name="T5" fmla="*/ 520 h 520"/>
                  <a:gd name="T6" fmla="*/ 400 w 432"/>
                  <a:gd name="T7" fmla="*/ 520 h 520"/>
                  <a:gd name="T8" fmla="*/ 432 w 432"/>
                  <a:gd name="T9" fmla="*/ 424 h 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"/>
                  <a:gd name="T16" fmla="*/ 0 h 520"/>
                  <a:gd name="T17" fmla="*/ 432 w 432"/>
                  <a:gd name="T18" fmla="*/ 520 h 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" h="520">
                    <a:moveTo>
                      <a:pt x="216" y="0"/>
                    </a:moveTo>
                    <a:lnTo>
                      <a:pt x="0" y="136"/>
                    </a:lnTo>
                    <a:lnTo>
                      <a:pt x="64" y="520"/>
                    </a:lnTo>
                    <a:lnTo>
                      <a:pt x="400" y="520"/>
                    </a:lnTo>
                    <a:lnTo>
                      <a:pt x="432" y="424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247" name="Rectangle 1985"/>
              <p:cNvSpPr>
                <a:spLocks noChangeArrowheads="1"/>
              </p:cNvSpPr>
              <p:nvPr/>
            </p:nvSpPr>
            <p:spPr bwMode="auto">
              <a:xfrm>
                <a:off x="2120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248" name="Freeform 1986"/>
              <p:cNvSpPr>
                <a:spLocks/>
              </p:cNvSpPr>
              <p:nvPr/>
            </p:nvSpPr>
            <p:spPr bwMode="auto">
              <a:xfrm>
                <a:off x="1832" y="872"/>
                <a:ext cx="784" cy="328"/>
              </a:xfrm>
              <a:custGeom>
                <a:avLst/>
                <a:gdLst>
                  <a:gd name="T0" fmla="*/ 328 w 784"/>
                  <a:gd name="T1" fmla="*/ 280 h 328"/>
                  <a:gd name="T2" fmla="*/ 0 w 784"/>
                  <a:gd name="T3" fmla="*/ 0 h 328"/>
                  <a:gd name="T4" fmla="*/ 784 w 784"/>
                  <a:gd name="T5" fmla="*/ 0 h 328"/>
                  <a:gd name="T6" fmla="*/ 232 w 784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4"/>
                  <a:gd name="T13" fmla="*/ 0 h 328"/>
                  <a:gd name="T14" fmla="*/ 784 w 784"/>
                  <a:gd name="T15" fmla="*/ 328 h 3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4" h="328">
                    <a:moveTo>
                      <a:pt x="328" y="280"/>
                    </a:moveTo>
                    <a:lnTo>
                      <a:pt x="0" y="0"/>
                    </a:lnTo>
                    <a:lnTo>
                      <a:pt x="784" y="0"/>
                    </a:lnTo>
                    <a:lnTo>
                      <a:pt x="232" y="32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9249" name="Rectangle 1987"/>
              <p:cNvSpPr>
                <a:spLocks noChangeArrowheads="1"/>
              </p:cNvSpPr>
              <p:nvPr/>
            </p:nvSpPr>
            <p:spPr bwMode="auto">
              <a:xfrm>
                <a:off x="1824" y="1365"/>
                <a:ext cx="232" cy="315"/>
              </a:xfrm>
              <a:prstGeom prst="rect">
                <a:avLst/>
              </a:prstGeom>
              <a:solidFill>
                <a:srgbClr val="00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1.47048 0.121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24" y="608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1.05521 -0.10508 " pathEditMode="relative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659563" y="188913"/>
            <a:ext cx="2281237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 = v ∙ t</a:t>
            </a:r>
            <a:r>
              <a:rPr lang="ru-RU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323850" y="2636838"/>
            <a:ext cx="7532688" cy="14287"/>
          </a:xfrm>
          <a:custGeom>
            <a:avLst/>
            <a:gdLst>
              <a:gd name="T0" fmla="*/ 0 w 4745"/>
              <a:gd name="T1" fmla="*/ 14287 h 9"/>
              <a:gd name="T2" fmla="*/ 7532688 w 4745"/>
              <a:gd name="T3" fmla="*/ 0 h 9"/>
              <a:gd name="T4" fmla="*/ 0 60000 65536"/>
              <a:gd name="T5" fmla="*/ 0 60000 65536"/>
              <a:gd name="T6" fmla="*/ 0 w 4745"/>
              <a:gd name="T7" fmla="*/ 0 h 9"/>
              <a:gd name="T8" fmla="*/ 4745 w 4745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9">
                <a:moveTo>
                  <a:pt x="0" y="9"/>
                </a:moveTo>
                <a:lnTo>
                  <a:pt x="4745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7878763" y="1249363"/>
            <a:ext cx="7937" cy="1890712"/>
          </a:xfrm>
          <a:custGeom>
            <a:avLst/>
            <a:gdLst>
              <a:gd name="T0" fmla="*/ 0 w 5"/>
              <a:gd name="T1" fmla="*/ 0 h 1191"/>
              <a:gd name="T2" fmla="*/ 7937 w 5"/>
              <a:gd name="T3" fmla="*/ 1890712 h 1191"/>
              <a:gd name="T4" fmla="*/ 0 60000 65536"/>
              <a:gd name="T5" fmla="*/ 0 60000 65536"/>
              <a:gd name="T6" fmla="*/ 0 w 5"/>
              <a:gd name="T7" fmla="*/ 0 h 1191"/>
              <a:gd name="T8" fmla="*/ 5 w 5"/>
              <a:gd name="T9" fmla="*/ 1191 h 11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191">
                <a:moveTo>
                  <a:pt x="0" y="0"/>
                </a:moveTo>
                <a:lnTo>
                  <a:pt x="5" y="11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320675" y="1235075"/>
            <a:ext cx="4763" cy="1905000"/>
          </a:xfrm>
          <a:custGeom>
            <a:avLst/>
            <a:gdLst>
              <a:gd name="T0" fmla="*/ 0 w 3"/>
              <a:gd name="T1" fmla="*/ 0 h 1200"/>
              <a:gd name="T2" fmla="*/ 4763 w 3"/>
              <a:gd name="T3" fmla="*/ 1905000 h 1200"/>
              <a:gd name="T4" fmla="*/ 0 60000 65536"/>
              <a:gd name="T5" fmla="*/ 0 60000 65536"/>
              <a:gd name="T6" fmla="*/ 0 w 3"/>
              <a:gd name="T7" fmla="*/ 0 h 1200"/>
              <a:gd name="T8" fmla="*/ 3 w 3"/>
              <a:gd name="T9" fmla="*/ 1200 h 1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200">
                <a:moveTo>
                  <a:pt x="0" y="0"/>
                </a:moveTo>
                <a:lnTo>
                  <a:pt x="3" y="12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304800" y="1558925"/>
            <a:ext cx="4338638" cy="11113"/>
          </a:xfrm>
          <a:custGeom>
            <a:avLst/>
            <a:gdLst>
              <a:gd name="T0" fmla="*/ 0 w 2733"/>
              <a:gd name="T1" fmla="*/ 11113 h 7"/>
              <a:gd name="T2" fmla="*/ 4338638 w 2733"/>
              <a:gd name="T3" fmla="*/ 0 h 7"/>
              <a:gd name="T4" fmla="*/ 0 60000 65536"/>
              <a:gd name="T5" fmla="*/ 0 60000 65536"/>
              <a:gd name="T6" fmla="*/ 0 w 2733"/>
              <a:gd name="T7" fmla="*/ 0 h 7"/>
              <a:gd name="T8" fmla="*/ 2733 w 2733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3" h="7">
                <a:moveTo>
                  <a:pt x="0" y="7"/>
                </a:moveTo>
                <a:lnTo>
                  <a:pt x="2733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779838" y="3284538"/>
            <a:ext cx="6032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66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4643438" y="1539875"/>
            <a:ext cx="3221037" cy="17463"/>
          </a:xfrm>
          <a:custGeom>
            <a:avLst/>
            <a:gdLst>
              <a:gd name="T0" fmla="*/ 0 w 2029"/>
              <a:gd name="T1" fmla="*/ 17463 h 11"/>
              <a:gd name="T2" fmla="*/ 3221037 w 2029"/>
              <a:gd name="T3" fmla="*/ 0 h 11"/>
              <a:gd name="T4" fmla="*/ 0 60000 65536"/>
              <a:gd name="T5" fmla="*/ 0 60000 65536"/>
              <a:gd name="T6" fmla="*/ 0 w 2029"/>
              <a:gd name="T7" fmla="*/ 0 h 11"/>
              <a:gd name="T8" fmla="*/ 2029 w 2029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29" h="11">
                <a:moveTo>
                  <a:pt x="0" y="11"/>
                </a:moveTo>
                <a:lnTo>
                  <a:pt x="2029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940425" y="981075"/>
            <a:ext cx="939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2 </a:t>
            </a:r>
            <a:r>
              <a:rPr lang="ru-RU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год</a:t>
            </a:r>
            <a:endParaRPr lang="ru-RU" sz="2800" b="1" i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356100" y="1916113"/>
            <a:ext cx="633413" cy="685800"/>
            <a:chOff x="2448" y="3168"/>
            <a:chExt cx="399" cy="432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448" y="3456"/>
              <a:ext cx="336" cy="144"/>
              <a:chOff x="1792" y="4000"/>
              <a:chExt cx="352" cy="160"/>
            </a:xfrm>
          </p:grpSpPr>
          <p:sp>
            <p:nvSpPr>
              <p:cNvPr id="5" name="Oval 18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6" name="Oval 19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7" name="Oval 20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</p:grp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2616" y="3168"/>
              <a:ext cx="231" cy="318"/>
            </a:xfrm>
            <a:custGeom>
              <a:avLst/>
              <a:gdLst>
                <a:gd name="T0" fmla="*/ 0 w 454"/>
                <a:gd name="T1" fmla="*/ 186 h 544"/>
                <a:gd name="T2" fmla="*/ 231 w 454"/>
                <a:gd name="T3" fmla="*/ 186 h 544"/>
                <a:gd name="T4" fmla="*/ 0 w 454"/>
                <a:gd name="T5" fmla="*/ 0 h 544"/>
                <a:gd name="T6" fmla="*/ 0 w 454"/>
                <a:gd name="T7" fmla="*/ 318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</p:grp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627313" y="1557338"/>
            <a:ext cx="1856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70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км/год</a:t>
            </a:r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>
            <a:off x="2771775" y="2205038"/>
            <a:ext cx="1295400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148263" y="2205038"/>
            <a:ext cx="936625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932363" y="1557338"/>
            <a:ext cx="1856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80 км/год</a:t>
            </a:r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4643438" y="11969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051050" y="1052513"/>
            <a:ext cx="939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2 </a:t>
            </a:r>
            <a:r>
              <a:rPr lang="ru-RU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год</a:t>
            </a:r>
            <a:endParaRPr lang="ru-RU" sz="2800" b="1" i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2" name="AutoShape 28"/>
          <p:cNvSpPr>
            <a:spLocks/>
          </p:cNvSpPr>
          <p:nvPr/>
        </p:nvSpPr>
        <p:spPr bwMode="auto">
          <a:xfrm rot="-5400000">
            <a:off x="3883819" y="-562769"/>
            <a:ext cx="441325" cy="7561263"/>
          </a:xfrm>
          <a:prstGeom prst="leftBrace">
            <a:avLst>
              <a:gd name="adj1" fmla="val 142776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39750" y="4437063"/>
            <a:ext cx="5975350" cy="936625"/>
            <a:chOff x="431" y="2931"/>
            <a:chExt cx="3764" cy="590"/>
          </a:xfrm>
        </p:grpSpPr>
        <p:sp>
          <p:nvSpPr>
            <p:cNvPr id="1128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31" y="2931"/>
              <a:ext cx="3764" cy="5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uk-UA" sz="3600" b="1" i="1" kern="10" dirty="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( 70 + </a:t>
              </a:r>
              <a:r>
                <a:rPr lang="uk-UA" sz="3600" b="1" i="1" kern="10" dirty="0" smtClean="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r>
                <a:rPr lang="uk-UA" sz="3600" b="1" i="1" kern="10" dirty="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   2 = ...</a:t>
              </a: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2744" y="3158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</p:grp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3276600" y="4841875"/>
            <a:ext cx="3994150" cy="2016125"/>
          </a:xfrm>
          <a:prstGeom prst="irregularSeal1">
            <a:avLst/>
          </a:prstGeom>
          <a:gradFill rotWithShape="1">
            <a:gsLst>
              <a:gs pos="0">
                <a:srgbClr val="E5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5400" b="1" i="1" dirty="0" smtClean="0">
                <a:latin typeface="Times New Roman" panose="02020603050405020304" pitchFamily="18" charset="0"/>
              </a:rPr>
              <a:t>300 </a:t>
            </a:r>
            <a:r>
              <a:rPr lang="ru-RU" sz="5400" b="1" i="1" dirty="0">
                <a:latin typeface="Times New Roman" panose="02020603050405020304" pitchFamily="18" charset="0"/>
              </a:rPr>
              <a:t>км</a:t>
            </a:r>
          </a:p>
        </p:txBody>
      </p:sp>
      <p:pic>
        <p:nvPicPr>
          <p:cNvPr id="11297" name="Picture 33" descr="Рисунок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 autoUpdateAnimBg="0"/>
      <p:bldP spid="11270" grpId="0" animBg="1"/>
      <p:bldP spid="11271" grpId="0" animBg="1"/>
      <p:bldP spid="11272" grpId="0" animBg="1"/>
      <p:bldP spid="11276" grpId="0" animBg="1"/>
      <p:bldP spid="11277" grpId="0"/>
      <p:bldP spid="11278" grpId="0" animBg="1"/>
      <p:bldP spid="11279" grpId="0"/>
      <p:bldP spid="11286" grpId="0"/>
      <p:bldP spid="11287" grpId="0" animBg="1"/>
      <p:bldP spid="11288" grpId="0" animBg="1"/>
      <p:bldP spid="11289" grpId="0"/>
      <p:bldP spid="11290" grpId="0" animBg="1"/>
      <p:bldP spid="11291" grpId="0"/>
      <p:bldP spid="11292" grpId="0" animBg="1"/>
      <p:bldP spid="112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692275" y="188913"/>
            <a:ext cx="2447925" cy="720725"/>
          </a:xfrm>
          <a:prstGeom prst="wedgeRoundRectCallout">
            <a:avLst>
              <a:gd name="adj1" fmla="val -57588"/>
              <a:gd name="adj2" fmla="val 132157"/>
              <a:gd name="adj3" fmla="val 16667"/>
            </a:avLst>
          </a:prstGeom>
          <a:solidFill>
            <a:srgbClr val="FFFF99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Задача.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14480" y="1214422"/>
            <a:ext cx="68478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Відстань між двома містами 600 км. </a:t>
            </a:r>
          </a:p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На зустріч одночасно з цих міст виїхали два</a:t>
            </a:r>
          </a:p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 автомобілі . Перший рухався зі швидкістю </a:t>
            </a:r>
          </a:p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   90 км/</a:t>
            </a:r>
            <a:r>
              <a:rPr lang="uk-UA" sz="2400" b="1" dirty="0" err="1" smtClean="0">
                <a:latin typeface="Times New Roman" panose="02020603050405020304" pitchFamily="18" charset="0"/>
              </a:rPr>
              <a:t>год</a:t>
            </a:r>
            <a:r>
              <a:rPr lang="uk-UA" sz="2400" b="1" dirty="0" smtClean="0">
                <a:latin typeface="Times New Roman" panose="02020603050405020304" pitchFamily="18" charset="0"/>
              </a:rPr>
              <a:t>, а другий – 110 км/год. Яка відстань </a:t>
            </a:r>
          </a:p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буде між ними через 2 години?</a:t>
            </a:r>
            <a:endParaRPr lang="uk-UA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323850" y="5013325"/>
            <a:ext cx="9812338" cy="1019175"/>
            <a:chOff x="-165" y="584"/>
            <a:chExt cx="6181" cy="642"/>
          </a:xfrm>
        </p:grpSpPr>
        <p:sp>
          <p:nvSpPr>
            <p:cNvPr id="12312" name="Rectangle 8"/>
            <p:cNvSpPr>
              <a:spLocks noChangeArrowheads="1"/>
            </p:cNvSpPr>
            <p:nvPr/>
          </p:nvSpPr>
          <p:spPr bwMode="auto">
            <a:xfrm rot="-356004">
              <a:off x="-165" y="707"/>
              <a:ext cx="6181" cy="406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rgbClr val="B2B2B2"/>
                </a:gs>
                <a:gs pos="100000">
                  <a:srgbClr val="EAEAE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uk-UA" sz="96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13" name="Line 9"/>
            <p:cNvSpPr>
              <a:spLocks noChangeShapeType="1"/>
            </p:cNvSpPr>
            <p:nvPr/>
          </p:nvSpPr>
          <p:spPr bwMode="auto">
            <a:xfrm flipV="1">
              <a:off x="-165" y="584"/>
              <a:ext cx="6180" cy="64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12298" name="Picture 10" descr="car3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60844" flipH="1">
            <a:off x="9324975" y="4292600"/>
            <a:ext cx="22082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car3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80381">
            <a:off x="-2189163" y="5661025"/>
            <a:ext cx="218916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979613" y="5589588"/>
            <a:ext cx="4138612" cy="990600"/>
            <a:chOff x="144" y="3120"/>
            <a:chExt cx="2607" cy="624"/>
          </a:xfrm>
        </p:grpSpPr>
        <p:grpSp>
          <p:nvGrpSpPr>
            <p:cNvPr id="12300" name="Group 26"/>
            <p:cNvGrpSpPr>
              <a:grpSpLocks/>
            </p:cNvGrpSpPr>
            <p:nvPr/>
          </p:nvGrpSpPr>
          <p:grpSpPr bwMode="auto">
            <a:xfrm>
              <a:off x="144" y="3312"/>
              <a:ext cx="399" cy="432"/>
              <a:chOff x="2464" y="3024"/>
              <a:chExt cx="399" cy="432"/>
            </a:xfrm>
          </p:grpSpPr>
          <p:grpSp>
            <p:nvGrpSpPr>
              <p:cNvPr id="12307" name="Group 27"/>
              <p:cNvGrpSpPr>
                <a:grpSpLocks/>
              </p:cNvGrpSpPr>
              <p:nvPr/>
            </p:nvGrpSpPr>
            <p:grpSpPr bwMode="auto">
              <a:xfrm>
                <a:off x="2464" y="3312"/>
                <a:ext cx="336" cy="144"/>
                <a:chOff x="1792" y="4000"/>
                <a:chExt cx="352" cy="160"/>
              </a:xfrm>
            </p:grpSpPr>
            <p:sp>
              <p:nvSpPr>
                <p:cNvPr id="12309" name="Oval 28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2310" name="Oval 29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2311" name="Oval 30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sp>
            <p:nvSpPr>
              <p:cNvPr id="12308" name="Freeform 31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>
                  <a:gd name="T0" fmla="*/ 0 w 454"/>
                  <a:gd name="T1" fmla="*/ 186 h 544"/>
                  <a:gd name="T2" fmla="*/ 231 w 454"/>
                  <a:gd name="T3" fmla="*/ 186 h 544"/>
                  <a:gd name="T4" fmla="*/ 0 w 454"/>
                  <a:gd name="T5" fmla="*/ 0 h 544"/>
                  <a:gd name="T6" fmla="*/ 0 w 454"/>
                  <a:gd name="T7" fmla="*/ 318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</p:grpSp>
        <p:grpSp>
          <p:nvGrpSpPr>
            <p:cNvPr id="12301" name="Group 32"/>
            <p:cNvGrpSpPr>
              <a:grpSpLocks/>
            </p:cNvGrpSpPr>
            <p:nvPr/>
          </p:nvGrpSpPr>
          <p:grpSpPr bwMode="auto">
            <a:xfrm>
              <a:off x="2352" y="3120"/>
              <a:ext cx="399" cy="432"/>
              <a:chOff x="2464" y="3024"/>
              <a:chExt cx="399" cy="432"/>
            </a:xfrm>
          </p:grpSpPr>
          <p:grpSp>
            <p:nvGrpSpPr>
              <p:cNvPr id="12302" name="Group 33"/>
              <p:cNvGrpSpPr>
                <a:grpSpLocks/>
              </p:cNvGrpSpPr>
              <p:nvPr/>
            </p:nvGrpSpPr>
            <p:grpSpPr bwMode="auto">
              <a:xfrm>
                <a:off x="2464" y="3312"/>
                <a:ext cx="336" cy="144"/>
                <a:chOff x="1792" y="4000"/>
                <a:chExt cx="352" cy="160"/>
              </a:xfrm>
            </p:grpSpPr>
            <p:sp>
              <p:nvSpPr>
                <p:cNvPr id="12304" name="Oval 34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12305" name="Oval 35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  <p:sp>
              <p:nvSpPr>
                <p:cNvPr id="4" name="Oval 36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/>
                </a:p>
              </p:txBody>
            </p:sp>
          </p:grpSp>
          <p:sp>
            <p:nvSpPr>
              <p:cNvPr id="12303" name="Freeform 37"/>
              <p:cNvSpPr>
                <a:spLocks/>
              </p:cNvSpPr>
              <p:nvPr/>
            </p:nvSpPr>
            <p:spPr bwMode="auto">
              <a:xfrm>
                <a:off x="2632" y="3024"/>
                <a:ext cx="231" cy="318"/>
              </a:xfrm>
              <a:custGeom>
                <a:avLst/>
                <a:gdLst>
                  <a:gd name="T0" fmla="*/ 0 w 454"/>
                  <a:gd name="T1" fmla="*/ 186 h 544"/>
                  <a:gd name="T2" fmla="*/ 231 w 454"/>
                  <a:gd name="T3" fmla="*/ 186 h 544"/>
                  <a:gd name="T4" fmla="*/ 0 w 454"/>
                  <a:gd name="T5" fmla="*/ 0 h 544"/>
                  <a:gd name="T6" fmla="*/ 0 w 454"/>
                  <a:gd name="T7" fmla="*/ 318 h 5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544"/>
                  <a:gd name="T14" fmla="*/ 454 w 454"/>
                  <a:gd name="T15" fmla="*/ 544 h 5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544">
                    <a:moveTo>
                      <a:pt x="0" y="318"/>
                    </a:moveTo>
                    <a:lnTo>
                      <a:pt x="454" y="318"/>
                    </a:lnTo>
                    <a:lnTo>
                      <a:pt x="0" y="0"/>
                    </a:lnTo>
                    <a:lnTo>
                      <a:pt x="0" y="544"/>
                    </a:lnTo>
                  </a:path>
                </a:pathLst>
              </a:custGeom>
              <a:solidFill>
                <a:srgbClr val="00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</p:grpSp>
      </p:grpSp>
      <p:sp>
        <p:nvSpPr>
          <p:cNvPr id="12326" name="AutoShape 38"/>
          <p:cNvSpPr>
            <a:spLocks/>
          </p:cNvSpPr>
          <p:nvPr/>
        </p:nvSpPr>
        <p:spPr bwMode="auto">
          <a:xfrm rot="4945052" flipV="1">
            <a:off x="3492500" y="2852738"/>
            <a:ext cx="504825" cy="2952750"/>
          </a:xfrm>
          <a:prstGeom prst="leftBrace">
            <a:avLst>
              <a:gd name="adj1" fmla="val 48742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3419475" y="3068638"/>
            <a:ext cx="6032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66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1064 L 0.3809 -0.064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56962 0.082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/>
      <p:bldP spid="12326" grpId="0" animBg="1"/>
      <p:bldP spid="123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Рисунок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reeform 5"/>
          <p:cNvSpPr>
            <a:spLocks/>
          </p:cNvSpPr>
          <p:nvPr/>
        </p:nvSpPr>
        <p:spPr bwMode="auto">
          <a:xfrm>
            <a:off x="323850" y="2636838"/>
            <a:ext cx="7532688" cy="14287"/>
          </a:xfrm>
          <a:custGeom>
            <a:avLst/>
            <a:gdLst>
              <a:gd name="T0" fmla="*/ 0 w 4745"/>
              <a:gd name="T1" fmla="*/ 14287 h 9"/>
              <a:gd name="T2" fmla="*/ 7532688 w 4745"/>
              <a:gd name="T3" fmla="*/ 0 h 9"/>
              <a:gd name="T4" fmla="*/ 0 60000 65536"/>
              <a:gd name="T5" fmla="*/ 0 60000 65536"/>
              <a:gd name="T6" fmla="*/ 0 w 4745"/>
              <a:gd name="T7" fmla="*/ 0 h 9"/>
              <a:gd name="T8" fmla="*/ 4745 w 4745"/>
              <a:gd name="T9" fmla="*/ 9 h 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9">
                <a:moveTo>
                  <a:pt x="0" y="9"/>
                </a:moveTo>
                <a:lnTo>
                  <a:pt x="4745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6227763" y="2205038"/>
            <a:ext cx="1295400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539750" y="2133600"/>
            <a:ext cx="936625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0825" y="1484313"/>
            <a:ext cx="1856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90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км/год</a:t>
            </a:r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156325" y="1557338"/>
            <a:ext cx="2038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110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км/год</a:t>
            </a:r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84438" y="1989138"/>
            <a:ext cx="633412" cy="685800"/>
            <a:chOff x="2464" y="3024"/>
            <a:chExt cx="399" cy="432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464" y="3312"/>
              <a:ext cx="336" cy="144"/>
              <a:chOff x="1792" y="4000"/>
              <a:chExt cx="352" cy="160"/>
            </a:xfrm>
          </p:grpSpPr>
          <p:sp>
            <p:nvSpPr>
              <p:cNvPr id="5" name="Oval 13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6" name="Oval 14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7" name="Oval 15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</p:grp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2632" y="3024"/>
              <a:ext cx="231" cy="318"/>
            </a:xfrm>
            <a:custGeom>
              <a:avLst/>
              <a:gdLst>
                <a:gd name="T0" fmla="*/ 0 w 454"/>
                <a:gd name="T1" fmla="*/ 186 h 544"/>
                <a:gd name="T2" fmla="*/ 231 w 454"/>
                <a:gd name="T3" fmla="*/ 186 h 544"/>
                <a:gd name="T4" fmla="*/ 0 w 454"/>
                <a:gd name="T5" fmla="*/ 0 h 544"/>
                <a:gd name="T6" fmla="*/ 0 w 454"/>
                <a:gd name="T7" fmla="*/ 318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356100" y="1989138"/>
            <a:ext cx="633413" cy="685800"/>
            <a:chOff x="2464" y="3024"/>
            <a:chExt cx="399" cy="432"/>
          </a:xfrm>
        </p:grpSpPr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2464" y="3312"/>
              <a:ext cx="336" cy="144"/>
              <a:chOff x="1792" y="4000"/>
              <a:chExt cx="352" cy="160"/>
            </a:xfrm>
          </p:grpSpPr>
          <p:sp>
            <p:nvSpPr>
              <p:cNvPr id="11" name="Oval 19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12" name="Oval 20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13" name="Oval 21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</p:grp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2632" y="3024"/>
              <a:ext cx="231" cy="318"/>
            </a:xfrm>
            <a:custGeom>
              <a:avLst/>
              <a:gdLst>
                <a:gd name="T0" fmla="*/ 0 w 454"/>
                <a:gd name="T1" fmla="*/ 186 h 544"/>
                <a:gd name="T2" fmla="*/ 231 w 454"/>
                <a:gd name="T3" fmla="*/ 186 h 544"/>
                <a:gd name="T4" fmla="*/ 0 w 454"/>
                <a:gd name="T5" fmla="*/ 0 h 544"/>
                <a:gd name="T6" fmla="*/ 0 w 454"/>
                <a:gd name="T7" fmla="*/ 318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</p:grpSp>
      <p:sp>
        <p:nvSpPr>
          <p:cNvPr id="13335" name="AutoShape 23"/>
          <p:cNvSpPr>
            <a:spLocks/>
          </p:cNvSpPr>
          <p:nvPr/>
        </p:nvSpPr>
        <p:spPr bwMode="auto">
          <a:xfrm rot="-5400000">
            <a:off x="3883819" y="-562769"/>
            <a:ext cx="441325" cy="7561263"/>
          </a:xfrm>
          <a:prstGeom prst="leftBrace">
            <a:avLst>
              <a:gd name="adj1" fmla="val 142776"/>
              <a:gd name="adj2" fmla="val 50000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419475" y="3429000"/>
            <a:ext cx="1379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600 км</a:t>
            </a:r>
          </a:p>
        </p:txBody>
      </p:sp>
      <p:sp>
        <p:nvSpPr>
          <p:cNvPr id="13338" name="Freeform 26"/>
          <p:cNvSpPr>
            <a:spLocks/>
          </p:cNvSpPr>
          <p:nvPr/>
        </p:nvSpPr>
        <p:spPr bwMode="auto">
          <a:xfrm>
            <a:off x="7878763" y="1249363"/>
            <a:ext cx="7937" cy="1890712"/>
          </a:xfrm>
          <a:custGeom>
            <a:avLst/>
            <a:gdLst>
              <a:gd name="T0" fmla="*/ 0 w 5"/>
              <a:gd name="T1" fmla="*/ 0 h 1191"/>
              <a:gd name="T2" fmla="*/ 7937 w 5"/>
              <a:gd name="T3" fmla="*/ 1890712 h 1191"/>
              <a:gd name="T4" fmla="*/ 0 60000 65536"/>
              <a:gd name="T5" fmla="*/ 0 60000 65536"/>
              <a:gd name="T6" fmla="*/ 0 w 5"/>
              <a:gd name="T7" fmla="*/ 0 h 1191"/>
              <a:gd name="T8" fmla="*/ 5 w 5"/>
              <a:gd name="T9" fmla="*/ 1191 h 11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191">
                <a:moveTo>
                  <a:pt x="0" y="0"/>
                </a:moveTo>
                <a:lnTo>
                  <a:pt x="5" y="11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3339" name="Freeform 27"/>
          <p:cNvSpPr>
            <a:spLocks/>
          </p:cNvSpPr>
          <p:nvPr/>
        </p:nvSpPr>
        <p:spPr bwMode="auto">
          <a:xfrm>
            <a:off x="250825" y="1268413"/>
            <a:ext cx="7938" cy="1890712"/>
          </a:xfrm>
          <a:custGeom>
            <a:avLst/>
            <a:gdLst>
              <a:gd name="T0" fmla="*/ 0 w 5"/>
              <a:gd name="T1" fmla="*/ 0 h 1191"/>
              <a:gd name="T2" fmla="*/ 7938 w 5"/>
              <a:gd name="T3" fmla="*/ 1890712 h 1191"/>
              <a:gd name="T4" fmla="*/ 0 60000 65536"/>
              <a:gd name="T5" fmla="*/ 0 60000 65536"/>
              <a:gd name="T6" fmla="*/ 0 w 5"/>
              <a:gd name="T7" fmla="*/ 0 h 1191"/>
              <a:gd name="T8" fmla="*/ 5 w 5"/>
              <a:gd name="T9" fmla="*/ 1191 h 11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191">
                <a:moveTo>
                  <a:pt x="0" y="0"/>
                </a:moveTo>
                <a:lnTo>
                  <a:pt x="5" y="119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4643438" y="11969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2771775" y="11969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3342" name="Freeform 30"/>
          <p:cNvSpPr>
            <a:spLocks/>
          </p:cNvSpPr>
          <p:nvPr/>
        </p:nvSpPr>
        <p:spPr bwMode="auto">
          <a:xfrm>
            <a:off x="4643438" y="1484313"/>
            <a:ext cx="3221037" cy="17462"/>
          </a:xfrm>
          <a:custGeom>
            <a:avLst/>
            <a:gdLst>
              <a:gd name="T0" fmla="*/ 0 w 2029"/>
              <a:gd name="T1" fmla="*/ 17462 h 11"/>
              <a:gd name="T2" fmla="*/ 3221037 w 2029"/>
              <a:gd name="T3" fmla="*/ 0 h 11"/>
              <a:gd name="T4" fmla="*/ 0 60000 65536"/>
              <a:gd name="T5" fmla="*/ 0 60000 65536"/>
              <a:gd name="T6" fmla="*/ 0 w 2029"/>
              <a:gd name="T7" fmla="*/ 0 h 11"/>
              <a:gd name="T8" fmla="*/ 2029 w 2029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29" h="11">
                <a:moveTo>
                  <a:pt x="0" y="11"/>
                </a:moveTo>
                <a:lnTo>
                  <a:pt x="2029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>
            <a:off x="323850" y="1477963"/>
            <a:ext cx="2449513" cy="23812"/>
          </a:xfrm>
          <a:custGeom>
            <a:avLst/>
            <a:gdLst>
              <a:gd name="T0" fmla="*/ 0 w 1543"/>
              <a:gd name="T1" fmla="*/ 23812 h 15"/>
              <a:gd name="T2" fmla="*/ 2449513 w 1543"/>
              <a:gd name="T3" fmla="*/ 0 h 15"/>
              <a:gd name="T4" fmla="*/ 0 60000 65536"/>
              <a:gd name="T5" fmla="*/ 0 60000 65536"/>
              <a:gd name="T6" fmla="*/ 0 w 1543"/>
              <a:gd name="T7" fmla="*/ 0 h 15"/>
              <a:gd name="T8" fmla="*/ 1543 w 1543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43" h="15">
                <a:moveTo>
                  <a:pt x="0" y="15"/>
                </a:moveTo>
                <a:lnTo>
                  <a:pt x="1543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1331913" y="981075"/>
            <a:ext cx="939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2 </a:t>
            </a:r>
            <a:r>
              <a:rPr lang="ru-RU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год</a:t>
            </a:r>
            <a:endParaRPr lang="ru-RU" sz="2800" b="1" i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5940425" y="908050"/>
            <a:ext cx="939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2 </a:t>
            </a:r>
            <a:r>
              <a:rPr lang="ru-RU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год</a:t>
            </a:r>
            <a:endParaRPr lang="ru-RU" sz="2800" b="1" i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6" name="AutoShape 34"/>
          <p:cNvSpPr>
            <a:spLocks/>
          </p:cNvSpPr>
          <p:nvPr/>
        </p:nvSpPr>
        <p:spPr bwMode="auto">
          <a:xfrm rot="5408298" flipV="1">
            <a:off x="3455194" y="-135731"/>
            <a:ext cx="504825" cy="1871663"/>
          </a:xfrm>
          <a:prstGeom prst="leftBrace">
            <a:avLst>
              <a:gd name="adj1" fmla="val 30896"/>
              <a:gd name="adj2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3419475" y="620713"/>
            <a:ext cx="6032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66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348" name="AutoShape 36"/>
          <p:cNvSpPr>
            <a:spLocks noChangeArrowheads="1"/>
          </p:cNvSpPr>
          <p:nvPr/>
        </p:nvSpPr>
        <p:spPr bwMode="auto">
          <a:xfrm>
            <a:off x="6659563" y="188913"/>
            <a:ext cx="2281237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 = v ∙ t</a:t>
            </a:r>
            <a:r>
              <a:rPr lang="ru-RU" sz="2800" b="1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250825" y="4581525"/>
            <a:ext cx="6769100" cy="863600"/>
            <a:chOff x="158" y="2886"/>
            <a:chExt cx="4264" cy="544"/>
          </a:xfrm>
        </p:grpSpPr>
        <p:sp>
          <p:nvSpPr>
            <p:cNvPr id="15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58" y="2886"/>
              <a:ext cx="4264" cy="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uk-UA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600 - ( 90 + 110)   2 = ...</a:t>
              </a:r>
            </a:p>
          </p:txBody>
        </p:sp>
        <p:sp>
          <p:nvSpPr>
            <p:cNvPr id="16" name="Oval 39"/>
            <p:cNvSpPr>
              <a:spLocks noChangeArrowheads="1"/>
            </p:cNvSpPr>
            <p:nvPr/>
          </p:nvSpPr>
          <p:spPr bwMode="auto">
            <a:xfrm>
              <a:off x="3288" y="3113"/>
              <a:ext cx="75" cy="7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</p:grpSp>
      <p:sp>
        <p:nvSpPr>
          <p:cNvPr id="13353" name="AutoShape 41"/>
          <p:cNvSpPr>
            <a:spLocks noChangeArrowheads="1"/>
          </p:cNvSpPr>
          <p:nvPr/>
        </p:nvSpPr>
        <p:spPr bwMode="auto">
          <a:xfrm>
            <a:off x="3276600" y="4841875"/>
            <a:ext cx="3994150" cy="2016125"/>
          </a:xfrm>
          <a:prstGeom prst="irregularSeal1">
            <a:avLst/>
          </a:prstGeom>
          <a:gradFill rotWithShape="1">
            <a:gsLst>
              <a:gs pos="0">
                <a:srgbClr val="E5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5400" b="1" i="1" dirty="0" smtClean="0">
                <a:latin typeface="Times New Roman" panose="02020603050405020304" pitchFamily="18" charset="0"/>
              </a:rPr>
              <a:t>200 </a:t>
            </a:r>
            <a:r>
              <a:rPr lang="ru-RU" sz="5400" b="1" i="1" dirty="0">
                <a:latin typeface="Times New Roman" panose="02020603050405020304" pitchFamily="18" charset="0"/>
              </a:rPr>
              <a:t>км</a:t>
            </a:r>
          </a:p>
        </p:txBody>
      </p:sp>
      <p:pic>
        <p:nvPicPr>
          <p:cNvPr id="37" name="Picture 8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14610" y="0"/>
            <a:ext cx="251936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437 0.18035 L 2.77778E-7 5.78035E-7 " pathEditMode="relative" rAng="0" ptsTypes="AA">
                                      <p:cBhvr>
                                        <p:cTn id="111" dur="5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13320" grpId="0"/>
      <p:bldP spid="13321" grpId="0"/>
      <p:bldP spid="13335" grpId="0" animBg="1"/>
      <p:bldP spid="13337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/>
      <p:bldP spid="13345" grpId="0"/>
      <p:bldP spid="13346" grpId="0" animBg="1"/>
      <p:bldP spid="13347" grpId="0"/>
      <p:bldP spid="13348" grpId="0" animBg="1" autoUpdateAnimBg="0"/>
      <p:bldP spid="133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835150" y="260350"/>
            <a:ext cx="4681538" cy="1223963"/>
          </a:xfrm>
          <a:prstGeom prst="wedgeRoundRectCallout">
            <a:avLst>
              <a:gd name="adj1" fmla="val -52884"/>
              <a:gd name="adj2" fmla="val 69324"/>
              <a:gd name="adj3" fmla="val 16667"/>
            </a:avLst>
          </a:prstGeom>
          <a:solidFill>
            <a:srgbClr val="FFFF99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Формула </a:t>
            </a:r>
            <a:r>
              <a:rPr lang="ru-RU" sz="32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площі</a:t>
            </a:r>
            <a:r>
              <a:rPr lang="ru-RU" sz="32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прямокутника</a:t>
            </a:r>
            <a:r>
              <a:rPr lang="ru-RU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635375" y="1412875"/>
            <a:ext cx="3005138" cy="9223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 = a ∙ b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2339975" y="2708275"/>
            <a:ext cx="2552700" cy="922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= S : b</a:t>
            </a:r>
            <a:r>
              <a:rPr lang="ru-RU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5435600" y="2708275"/>
            <a:ext cx="2552700" cy="922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 = S : a</a:t>
            </a:r>
            <a:r>
              <a:rPr lang="ru-RU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4572000" y="2133600"/>
            <a:ext cx="561975" cy="647700"/>
          </a:xfrm>
          <a:custGeom>
            <a:avLst/>
            <a:gdLst>
              <a:gd name="T0" fmla="*/ 561975 w 445"/>
              <a:gd name="T1" fmla="*/ 0 h 536"/>
              <a:gd name="T2" fmla="*/ 0 w 445"/>
              <a:gd name="T3" fmla="*/ 647700 h 536"/>
              <a:gd name="T4" fmla="*/ 0 60000 65536"/>
              <a:gd name="T5" fmla="*/ 0 60000 65536"/>
              <a:gd name="T6" fmla="*/ 0 w 445"/>
              <a:gd name="T7" fmla="*/ 0 h 536"/>
              <a:gd name="T8" fmla="*/ 445 w 445"/>
              <a:gd name="T9" fmla="*/ 536 h 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 rot="-4587946">
            <a:off x="6071394" y="2145507"/>
            <a:ext cx="585787" cy="704850"/>
          </a:xfrm>
          <a:custGeom>
            <a:avLst/>
            <a:gdLst>
              <a:gd name="T0" fmla="*/ 585787 w 445"/>
              <a:gd name="T1" fmla="*/ 0 h 536"/>
              <a:gd name="T2" fmla="*/ 0 w 445"/>
              <a:gd name="T3" fmla="*/ 704850 h 536"/>
              <a:gd name="T4" fmla="*/ 0 60000 65536"/>
              <a:gd name="T5" fmla="*/ 0 60000 65536"/>
              <a:gd name="T6" fmla="*/ 0 w 445"/>
              <a:gd name="T7" fmla="*/ 0 h 536"/>
              <a:gd name="T8" fmla="*/ 445 w 445"/>
              <a:gd name="T9" fmla="*/ 536 h 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graphicFrame>
        <p:nvGraphicFramePr>
          <p:cNvPr id="19467" name="Group 11"/>
          <p:cNvGraphicFramePr>
            <a:graphicFrameLocks noGrp="1"/>
          </p:cNvGraphicFramePr>
          <p:nvPr>
            <p:ph/>
          </p:nvPr>
        </p:nvGraphicFramePr>
        <p:xfrm>
          <a:off x="539750" y="4221163"/>
          <a:ext cx="8032778" cy="2232025"/>
        </p:xfrm>
        <a:graphic>
          <a:graphicData uri="http://schemas.openxmlformats.org/drawingml/2006/table">
            <a:tbl>
              <a:tblPr/>
              <a:tblGrid>
                <a:gridCol w="2008679"/>
                <a:gridCol w="2008678"/>
                <a:gridCol w="2006742"/>
                <a:gridCol w="2008679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км</a:t>
                      </a:r>
                      <a:r>
                        <a:rPr kumimoji="0" lang="ru-RU" sz="32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 мм</a:t>
                      </a:r>
                      <a:r>
                        <a:rPr kumimoji="0" lang="ru-RU" sz="32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c</a:t>
                      </a: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804025" y="404813"/>
            <a:ext cx="2105025" cy="1658937"/>
            <a:chOff x="4286" y="255"/>
            <a:chExt cx="1326" cy="1045"/>
          </a:xfrm>
        </p:grpSpPr>
        <p:sp>
          <p:nvSpPr>
            <p:cNvPr id="14376" name="Rectangle 39"/>
            <p:cNvSpPr>
              <a:spLocks noChangeArrowheads="1"/>
            </p:cNvSpPr>
            <p:nvPr/>
          </p:nvSpPr>
          <p:spPr bwMode="auto">
            <a:xfrm>
              <a:off x="4513" y="255"/>
              <a:ext cx="1099" cy="720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14377" name="Text Box 40"/>
            <p:cNvSpPr txBox="1">
              <a:spLocks noChangeArrowheads="1"/>
            </p:cNvSpPr>
            <p:nvPr/>
          </p:nvSpPr>
          <p:spPr bwMode="auto">
            <a:xfrm>
              <a:off x="4286" y="48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i="1">
                  <a:latin typeface="Times New Roman" panose="02020603050405020304" pitchFamily="18" charset="0"/>
                </a:rPr>
                <a:t>a</a:t>
              </a:r>
              <a:endParaRPr lang="ru-RU" sz="3200" b="1" i="1">
                <a:latin typeface="Times New Roman" panose="02020603050405020304" pitchFamily="18" charset="0"/>
              </a:endParaRPr>
            </a:p>
          </p:txBody>
        </p:sp>
        <p:sp>
          <p:nvSpPr>
            <p:cNvPr id="14378" name="Text Box 41"/>
            <p:cNvSpPr txBox="1">
              <a:spLocks noChangeArrowheads="1"/>
            </p:cNvSpPr>
            <p:nvPr/>
          </p:nvSpPr>
          <p:spPr bwMode="auto">
            <a:xfrm>
              <a:off x="4967" y="935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i="1">
                  <a:latin typeface="Times New Roman" panose="02020603050405020304" pitchFamily="18" charset="0"/>
                </a:rPr>
                <a:t>b</a:t>
              </a:r>
              <a:endParaRPr lang="ru-RU" sz="32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2786050" y="4214818"/>
            <a:ext cx="157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4000" b="1" i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60 </a:t>
            </a:r>
            <a:r>
              <a:rPr lang="ru-RU" sz="4000" b="1" i="1" dirty="0">
                <a:solidFill>
                  <a:srgbClr val="A50021"/>
                </a:solidFill>
                <a:latin typeface="Times New Roman" panose="02020603050405020304" pitchFamily="18" charset="0"/>
              </a:rPr>
              <a:t>см</a:t>
            </a:r>
            <a:r>
              <a:rPr lang="ru-RU" sz="4000" b="1" i="1" baseline="30000" dirty="0">
                <a:solidFill>
                  <a:srgbClr val="A50021"/>
                </a:solidFill>
                <a:latin typeface="Times New Roman" panose="02020603050405020304" pitchFamily="18" charset="0"/>
              </a:rPr>
              <a:t>2</a:t>
            </a:r>
            <a:endParaRPr lang="ru-RU" sz="4000" b="1" i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072066" y="5715016"/>
            <a:ext cx="11801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4000" b="1" i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3 </a:t>
            </a:r>
            <a:r>
              <a:rPr lang="ru-RU" sz="4000" b="1" i="1" dirty="0">
                <a:solidFill>
                  <a:srgbClr val="A50021"/>
                </a:solidFill>
                <a:latin typeface="Times New Roman" panose="02020603050405020304" pitchFamily="18" charset="0"/>
              </a:rPr>
              <a:t>км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7000892" y="5000636"/>
            <a:ext cx="1260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4000" b="1" i="1" dirty="0">
                <a:solidFill>
                  <a:srgbClr val="A50021"/>
                </a:solidFill>
                <a:latin typeface="Times New Roman" panose="02020603050405020304" pitchFamily="18" charset="0"/>
              </a:rPr>
              <a:t>6 мм</a:t>
            </a:r>
          </a:p>
        </p:txBody>
      </p:sp>
      <p:pic>
        <p:nvPicPr>
          <p:cNvPr id="18" name="Picture 7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80" y="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99 0.01248 L -1.36927 0.28717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 autoUpdateAnimBg="0"/>
      <p:bldP spid="19463" grpId="0" animBg="1" autoUpdateAnimBg="0"/>
      <p:bldP spid="19464" grpId="0" animBg="1" autoUpdateAnimBg="0"/>
      <p:bldP spid="19465" grpId="0" animBg="1"/>
      <p:bldP spid="19466" grpId="0" animBg="1"/>
      <p:bldP spid="19499" grpId="0"/>
      <p:bldP spid="19500" grpId="0"/>
      <p:bldP spid="195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627313" y="260350"/>
            <a:ext cx="2447925" cy="720725"/>
          </a:xfrm>
          <a:prstGeom prst="wedgeRoundRectCallout">
            <a:avLst>
              <a:gd name="adj1" fmla="val -90792"/>
              <a:gd name="adj2" fmla="val 151764"/>
              <a:gd name="adj3" fmla="val 16667"/>
            </a:avLst>
          </a:prstGeom>
          <a:solidFill>
            <a:srgbClr val="FFFF99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Задача.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411413" y="1125538"/>
            <a:ext cx="60765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err="1" smtClean="0">
                <a:latin typeface="Times New Roman" panose="02020603050405020304" pitchFamily="18" charset="0"/>
              </a:rPr>
              <a:t>Знайти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</a:rPr>
              <a:t>сторону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прямокутника</a:t>
            </a:r>
            <a:r>
              <a:rPr lang="ru-RU" sz="2400" b="1" dirty="0">
                <a:latin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якщо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його</a:t>
            </a:r>
            <a:endParaRPr lang="ru-RU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ru-RU" sz="2400" b="1" dirty="0" err="1" smtClean="0">
                <a:latin typeface="Times New Roman" panose="02020603050405020304" pitchFamily="18" charset="0"/>
              </a:rPr>
              <a:t>площа</a:t>
            </a:r>
            <a:r>
              <a:rPr lang="ru-RU" sz="2400" b="1" dirty="0" smtClean="0">
                <a:latin typeface="Times New Roman" panose="02020603050405020304" pitchFamily="18" charset="0"/>
              </a:rPr>
              <a:t> 384 </a:t>
            </a:r>
            <a:r>
              <a:rPr lang="ru-RU" sz="2400" b="1" dirty="0">
                <a:latin typeface="Times New Roman" panose="02020603050405020304" pitchFamily="18" charset="0"/>
              </a:rPr>
              <a:t>см</a:t>
            </a:r>
            <a:r>
              <a:rPr lang="ru-RU" sz="2400" b="1" baseline="30000" dirty="0">
                <a:latin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</a:rPr>
              <a:t>, а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довжина</a:t>
            </a:r>
            <a:r>
              <a:rPr lang="ru-RU" sz="2400" b="1" dirty="0" smtClean="0">
                <a:latin typeface="Times New Roman" panose="02020603050405020304" pitchFamily="18" charset="0"/>
              </a:rPr>
              <a:t> 24см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419475" y="2492375"/>
            <a:ext cx="3311525" cy="1441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4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384 </a:t>
            </a:r>
            <a:r>
              <a:rPr lang="ru-RU" sz="44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см</a:t>
            </a:r>
            <a:r>
              <a:rPr lang="ru-RU" sz="4400" b="1" i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endParaRPr lang="ru-RU" sz="4400" b="1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572000" y="1916113"/>
            <a:ext cx="11608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24 </a:t>
            </a:r>
            <a:r>
              <a:rPr lang="ru-RU" sz="32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см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732588" y="2636838"/>
            <a:ext cx="6032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66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250825" y="4437063"/>
            <a:ext cx="3005138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 = a ∙ b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250825" y="5445125"/>
            <a:ext cx="3005138" cy="9223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4356100" y="4437063"/>
            <a:ext cx="37449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=</a:t>
            </a:r>
            <a:r>
              <a:rPr lang="en-US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1" kern="10" dirty="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24</a:t>
            </a:r>
            <a:endParaRPr lang="uk-UA" sz="3600" b="1" i="1" kern="10" dirty="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4429124" y="5500702"/>
            <a:ext cx="277973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36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3600" b="1" i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6см</a:t>
            </a:r>
            <a:endParaRPr lang="uk-UA" sz="3600" b="1" i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4" grpId="0"/>
      <p:bldP spid="21515" grpId="0"/>
      <p:bldP spid="21516" grpId="0" animBg="1" autoUpdateAnimBg="0"/>
      <p:bldP spid="21517" grpId="0" animBg="1" autoUpdateAnimBg="0"/>
      <p:bldP spid="21518" grpId="0" animBg="1"/>
      <p:bldP spid="215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19250" y="214290"/>
            <a:ext cx="7524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Площа прямокутника дорівнює </a:t>
            </a:r>
            <a:r>
              <a:rPr lang="en-US" sz="2400" b="1" dirty="0" smtClean="0">
                <a:latin typeface="Times New Roman" panose="02020603050405020304" pitchFamily="18" charset="0"/>
              </a:rPr>
              <a:t>64</a:t>
            </a:r>
            <a:r>
              <a:rPr lang="ru-RU" sz="2400" b="1" dirty="0" smtClean="0">
                <a:latin typeface="Times New Roman" panose="02020603050405020304" pitchFamily="18" charset="0"/>
              </a:rPr>
              <a:t> см</a:t>
            </a:r>
            <a:r>
              <a:rPr lang="en-US" sz="2400" b="1" baseline="30000" dirty="0" smtClean="0">
                <a:latin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</a:rPr>
              <a:t>. </a:t>
            </a:r>
            <a:r>
              <a:rPr lang="uk-UA" sz="2400" b="1" dirty="0" smtClean="0">
                <a:latin typeface="Times New Roman" panose="02020603050405020304" pitchFamily="18" charset="0"/>
              </a:rPr>
              <a:t>Знайти </a:t>
            </a:r>
          </a:p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сторону квадрата, якщо він має таку саму</a:t>
            </a:r>
          </a:p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 площу, що і прямокутник. 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929322" y="1428736"/>
            <a:ext cx="3024188" cy="11525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444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S</a:t>
            </a:r>
            <a:r>
              <a:rPr lang="en-US" sz="4800" b="1" i="1" baseline="-25000" dirty="0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  <a:endParaRPr lang="ru-RU" sz="4800" b="1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71736" y="1643050"/>
            <a:ext cx="19335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i="1" dirty="0">
                <a:latin typeface="Times New Roman" panose="02020603050405020304" pitchFamily="18" charset="0"/>
              </a:rPr>
              <a:t>S</a:t>
            </a:r>
            <a:r>
              <a:rPr lang="en-US" sz="4400" b="1" i="1" baseline="-25000" dirty="0">
                <a:latin typeface="Times New Roman" panose="02020603050405020304" pitchFamily="18" charset="0"/>
              </a:rPr>
              <a:t>1</a:t>
            </a:r>
            <a:r>
              <a:rPr lang="en-US" sz="4400" b="1" i="1" dirty="0">
                <a:latin typeface="Times New Roman" panose="02020603050405020304" pitchFamily="18" charset="0"/>
              </a:rPr>
              <a:t> = S</a:t>
            </a:r>
            <a:r>
              <a:rPr lang="en-US" sz="4400" b="1" i="1" baseline="-25000" dirty="0">
                <a:latin typeface="Times New Roman" panose="02020603050405020304" pitchFamily="18" charset="0"/>
              </a:rPr>
              <a:t>2</a:t>
            </a:r>
            <a:r>
              <a:rPr lang="en-US" sz="4400" b="1" i="1" dirty="0">
                <a:latin typeface="Times New Roman" panose="02020603050405020304" pitchFamily="18" charset="0"/>
              </a:rPr>
              <a:t> </a:t>
            </a:r>
            <a:endParaRPr lang="ru-RU" sz="4400" b="1" i="1" dirty="0">
              <a:latin typeface="Times New Roman" panose="02020603050405020304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072330" y="3071810"/>
            <a:ext cx="1728787" cy="17287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444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S</a:t>
            </a:r>
            <a:r>
              <a:rPr lang="uk-UA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2</a:t>
            </a:r>
            <a:endParaRPr lang="ru-RU" sz="3200" b="1" i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1857356" y="3857628"/>
            <a:ext cx="3005137" cy="9223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48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ru-RU" sz="48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285984" y="2643182"/>
            <a:ext cx="25026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S</a:t>
            </a:r>
            <a:r>
              <a:rPr lang="uk-UA" sz="24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= 64</a:t>
            </a:r>
            <a:r>
              <a:rPr lang="ru-RU" sz="40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 см</a:t>
            </a:r>
            <a:r>
              <a:rPr lang="en-US" sz="3200" b="1" i="1" baseline="30000" dirty="0">
                <a:solidFill>
                  <a:srgbClr val="006600"/>
                </a:solidFill>
                <a:latin typeface="Times New Roman" panose="02020603050405020304" pitchFamily="18" charset="0"/>
              </a:rPr>
              <a:t>2</a:t>
            </a:r>
            <a:endParaRPr lang="ru-RU" sz="3200" b="1" i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482850" y="4724400"/>
            <a:ext cx="1585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 i="1">
                <a:solidFill>
                  <a:srgbClr val="006600"/>
                </a:solidFill>
                <a:latin typeface="Times New Roman" panose="02020603050405020304" pitchFamily="18" charset="0"/>
              </a:rPr>
              <a:t>а</a:t>
            </a:r>
            <a:r>
              <a:rPr lang="en-US" sz="3200" b="1" i="1">
                <a:solidFill>
                  <a:srgbClr val="006600"/>
                </a:solidFill>
                <a:latin typeface="Times New Roman" panose="02020603050405020304" pitchFamily="18" charset="0"/>
              </a:rPr>
              <a:t> = </a:t>
            </a:r>
            <a:r>
              <a:rPr lang="ru-RU" sz="3200" b="1" i="1">
                <a:solidFill>
                  <a:srgbClr val="006600"/>
                </a:solidFill>
                <a:latin typeface="Times New Roman" panose="02020603050405020304" pitchFamily="18" charset="0"/>
              </a:rPr>
              <a:t>8 см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143636" y="3714752"/>
            <a:ext cx="928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а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- ?</a:t>
            </a: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4857752" y="4841875"/>
            <a:ext cx="3994150" cy="2016125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5400" b="1" i="1" dirty="0">
                <a:latin typeface="Times New Roman" panose="02020603050405020304" pitchFamily="18" charset="0"/>
              </a:rPr>
              <a:t>8 </a:t>
            </a:r>
            <a:r>
              <a:rPr lang="en-US" sz="5400" b="1" i="1" dirty="0">
                <a:latin typeface="Times New Roman" panose="02020603050405020304" pitchFamily="18" charset="0"/>
              </a:rPr>
              <a:t>c</a:t>
            </a:r>
            <a:r>
              <a:rPr lang="ru-RU" sz="5400" b="1" i="1" dirty="0">
                <a:latin typeface="Times New Roman" panose="02020603050405020304" pitchFamily="18" charset="0"/>
              </a:rPr>
              <a:t>м</a:t>
            </a:r>
          </a:p>
        </p:txBody>
      </p:sp>
      <p:pic>
        <p:nvPicPr>
          <p:cNvPr id="13" name="Picture 8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3172" y="4286256"/>
            <a:ext cx="251936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2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2413 -0.77943 L -2.22222E-6 3.12139E-6 " pathEditMode="relative" rAng="0" ptsTypes="AA">
                                      <p:cBhvr>
                                        <p:cTn id="81" dur="5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3" grpId="0"/>
      <p:bldP spid="24586" grpId="0" animBg="1"/>
      <p:bldP spid="24587" grpId="0" animBg="1" autoUpdateAnimBg="0"/>
      <p:bldP spid="24588" grpId="0"/>
      <p:bldP spid="24589" grpId="0"/>
      <p:bldP spid="24590" grpId="0"/>
      <p:bldP spid="245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771775" y="188913"/>
            <a:ext cx="4824413" cy="1223962"/>
          </a:xfrm>
          <a:prstGeom prst="wedgeRoundRectCallout">
            <a:avLst>
              <a:gd name="adj1" fmla="val -67833"/>
              <a:gd name="adj2" fmla="val 97731"/>
              <a:gd name="adj3" fmla="val 16667"/>
            </a:avLst>
          </a:prstGeom>
          <a:solidFill>
            <a:srgbClr val="FFFF99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Формула периметра </a:t>
            </a:r>
            <a:r>
              <a:rPr lang="ru-RU" sz="32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прямокутника</a:t>
            </a:r>
            <a:r>
              <a:rPr lang="ru-RU" sz="32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2916238" y="1412875"/>
            <a:ext cx="4527550" cy="13287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a + a + b + b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2(a + b)</a:t>
            </a:r>
            <a:r>
              <a:rPr lang="ru-RU" sz="3600" b="1" i="1" dirty="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3846" name="Group 54"/>
          <p:cNvGraphicFramePr>
            <a:graphicFrameLocks noGrp="1"/>
          </p:cNvGraphicFramePr>
          <p:nvPr>
            <p:ph/>
          </p:nvPr>
        </p:nvGraphicFramePr>
        <p:xfrm>
          <a:off x="323850" y="3429000"/>
          <a:ext cx="8516938" cy="3043239"/>
        </p:xfrm>
        <a:graphic>
          <a:graphicData uri="http://schemas.openxmlformats.org/drawingml/2006/table">
            <a:tbl>
              <a:tblPr/>
              <a:tblGrid>
                <a:gridCol w="1703388"/>
                <a:gridCol w="1703387"/>
                <a:gridCol w="1703388"/>
                <a:gridCol w="1703387"/>
                <a:gridCol w="1703388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+ b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2(a + b)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7" name="Text Box 55"/>
          <p:cNvSpPr txBox="1">
            <a:spLocks noChangeArrowheads="1"/>
          </p:cNvSpPr>
          <p:nvPr/>
        </p:nvSpPr>
        <p:spPr bwMode="auto">
          <a:xfrm>
            <a:off x="2555875" y="5013325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40</a:t>
            </a:r>
            <a:endParaRPr lang="ru-RU" sz="4000" b="1" i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2555875" y="5734050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8</a:t>
            </a:r>
            <a:r>
              <a:rPr lang="ru-RU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4211638" y="4221163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2</a:t>
            </a:r>
            <a:r>
              <a:rPr lang="ru-RU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4067175" y="5734050"/>
            <a:ext cx="946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100</a:t>
            </a:r>
            <a:endParaRPr lang="ru-RU" sz="4000" b="1" i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5940425" y="3429000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24</a:t>
            </a:r>
            <a:endParaRPr lang="ru-RU" sz="4000" b="1" i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6011863" y="5734050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72</a:t>
            </a:r>
            <a:endParaRPr lang="ru-RU" sz="4000" b="1" i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7667625" y="5013325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36</a:t>
            </a:r>
            <a:endParaRPr lang="ru-RU" sz="4000" b="1" i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7667625" y="4221163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i="1">
                <a:solidFill>
                  <a:srgbClr val="A50021"/>
                </a:solidFill>
                <a:latin typeface="Times New Roman" panose="02020603050405020304" pitchFamily="18" charset="0"/>
              </a:rPr>
              <a:t>24</a:t>
            </a:r>
            <a:endParaRPr lang="ru-RU" sz="4000" b="1" i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8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14610" y="3714752"/>
            <a:ext cx="251936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076 -0.54936 L 2.77778E-7 1.15607E-7 " pathEditMode="relative" rAng="0" ptsTypes="AA">
                                      <p:cBhvr>
                                        <p:cTn id="83" dur="5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" y="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806" grpId="0" animBg="1" autoUpdateAnimBg="0"/>
      <p:bldP spid="33847" grpId="0"/>
      <p:bldP spid="33848" grpId="0"/>
      <p:bldP spid="33849" grpId="0"/>
      <p:bldP spid="33850" grpId="0"/>
      <p:bldP spid="33851" grpId="0"/>
      <p:bldP spid="33852" grpId="0"/>
      <p:bldP spid="33853" grpId="0"/>
      <p:bldP spid="338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uk-UA" b="1" i="1" u="sng" dirty="0" smtClean="0"/>
              <a:t>Мета уроку: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929718" cy="1752600"/>
          </a:xfrm>
        </p:spPr>
        <p:txBody>
          <a:bodyPr/>
          <a:lstStyle/>
          <a:p>
            <a:pPr algn="l"/>
            <a:r>
              <a:rPr lang="uk-UA" sz="3600" dirty="0" smtClean="0">
                <a:latin typeface="Monotype Corsiva" pitchFamily="66" charset="0"/>
              </a:rPr>
              <a:t>застосовувати  </a:t>
            </a:r>
            <a:r>
              <a:rPr lang="uk-UA" sz="3600" dirty="0" smtClean="0">
                <a:latin typeface="Monotype Corsiva" pitchFamily="66" charset="0"/>
              </a:rPr>
              <a:t>знання і уміння учнів при розв’язуванні </a:t>
            </a:r>
            <a:r>
              <a:rPr lang="uk-UA" sz="3600" dirty="0" smtClean="0">
                <a:latin typeface="Monotype Corsiva" pitchFamily="66" charset="0"/>
              </a:rPr>
              <a:t>рівнянь,задач на рух, площу, периметр;</a:t>
            </a:r>
            <a:endParaRPr lang="ru-RU" sz="3600" dirty="0" smtClean="0">
              <a:latin typeface="Monotype Corsiva" pitchFamily="66" charset="0"/>
            </a:endParaRPr>
          </a:p>
          <a:p>
            <a:pPr algn="l"/>
            <a:r>
              <a:rPr lang="uk-UA" sz="3600" dirty="0" smtClean="0">
                <a:latin typeface="Monotype Corsiva" pitchFamily="66" charset="0"/>
              </a:rPr>
              <a:t> 	розвивати цікавість учнів до математики, прагнення краще вчити предмет; здатність до творчого застосування знань і вдосконалення умінь, до забезпечення переносу знань і способів дій у нові умови; </a:t>
            </a:r>
            <a:endParaRPr lang="ru-RU" sz="3600" dirty="0" smtClean="0">
              <a:latin typeface="Monotype Corsiva" pitchFamily="66" charset="0"/>
            </a:endParaRPr>
          </a:p>
          <a:p>
            <a:pPr algn="l"/>
            <a:r>
              <a:rPr lang="uk-UA" sz="3600" dirty="0" smtClean="0">
                <a:latin typeface="Monotype Corsiva" pitchFamily="66" charset="0"/>
              </a:rPr>
              <a:t>виховувати допитливість, уважність, натхнення, любов до навчання та вміння працювати разом.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Пані Формула </a:t>
            </a:r>
            <a:r>
              <a:rPr lang="uk-UA" b="1" dirty="0" smtClean="0">
                <a:solidFill>
                  <a:srgbClr val="336600"/>
                </a:solidFill>
                <a:latin typeface="Monotype Corsiva" pitchFamily="66" charset="0"/>
              </a:rPr>
              <a:t>подякувала учням за їх вміння застосовувати формули на практиці під час </a:t>
            </a:r>
            <a:r>
              <a:rPr lang="uk-UA" b="1" dirty="0" err="1" smtClean="0">
                <a:solidFill>
                  <a:srgbClr val="336600"/>
                </a:solidFill>
                <a:latin typeface="Monotype Corsiva" pitchFamily="66" charset="0"/>
              </a:rPr>
              <a:t>розв</a:t>
            </a:r>
            <a:r>
              <a:rPr lang="en-US" b="1" dirty="0" smtClean="0">
                <a:solidFill>
                  <a:srgbClr val="336600"/>
                </a:solidFill>
                <a:latin typeface="Monotype Corsiva" pitchFamily="66" charset="0"/>
              </a:rPr>
              <a:t>’</a:t>
            </a:r>
            <a:r>
              <a:rPr lang="uk-UA" b="1" dirty="0" err="1" smtClean="0">
                <a:solidFill>
                  <a:srgbClr val="336600"/>
                </a:solidFill>
                <a:latin typeface="Monotype Corsiva" pitchFamily="66" charset="0"/>
              </a:rPr>
              <a:t>язування</a:t>
            </a:r>
            <a:r>
              <a:rPr lang="uk-UA" b="1" dirty="0" smtClean="0">
                <a:solidFill>
                  <a:srgbClr val="336600"/>
                </a:solidFill>
                <a:latin typeface="Monotype Corsiva" pitchFamily="66" charset="0"/>
              </a:rPr>
              <a:t> задач. Але вона вирішила  протестувати учнів, щоб виявити рівень знань кожного учня. І 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Пані Формула </a:t>
            </a:r>
            <a:r>
              <a:rPr lang="uk-UA" b="1" dirty="0" smtClean="0">
                <a:solidFill>
                  <a:srgbClr val="336600"/>
                </a:solidFill>
                <a:latin typeface="Monotype Corsiva" pitchFamily="66" charset="0"/>
              </a:rPr>
              <a:t>запропонувала учням наступний тест.</a:t>
            </a:r>
            <a:endParaRPr lang="ru-RU" b="1" dirty="0">
              <a:solidFill>
                <a:srgbClr val="33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Рисунок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0"/>
          <p:cNvGrpSpPr>
            <a:grpSpLocks/>
          </p:cNvGrpSpPr>
          <p:nvPr/>
        </p:nvGrpSpPr>
        <p:grpSpPr bwMode="auto">
          <a:xfrm rot="-5400000">
            <a:off x="92839" y="3550443"/>
            <a:ext cx="3322638" cy="2794000"/>
            <a:chOff x="288" y="173"/>
            <a:chExt cx="2093" cy="1760"/>
          </a:xfrm>
        </p:grpSpPr>
        <p:sp>
          <p:nvSpPr>
            <p:cNvPr id="19466" name="Rectangle 23"/>
            <p:cNvSpPr>
              <a:spLocks noChangeArrowheads="1"/>
            </p:cNvSpPr>
            <p:nvPr/>
          </p:nvSpPr>
          <p:spPr bwMode="auto">
            <a:xfrm>
              <a:off x="1125" y="1493"/>
              <a:ext cx="419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67" name="Rectangle 22"/>
            <p:cNvSpPr>
              <a:spLocks noChangeArrowheads="1"/>
            </p:cNvSpPr>
            <p:nvPr/>
          </p:nvSpPr>
          <p:spPr bwMode="auto">
            <a:xfrm>
              <a:off x="707" y="1493"/>
              <a:ext cx="418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68" name="Rectangle 21"/>
            <p:cNvSpPr>
              <a:spLocks noChangeArrowheads="1"/>
            </p:cNvSpPr>
            <p:nvPr/>
          </p:nvSpPr>
          <p:spPr bwMode="auto">
            <a:xfrm>
              <a:off x="288" y="1493"/>
              <a:ext cx="419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69" name="Rectangle 18"/>
            <p:cNvSpPr>
              <a:spLocks noChangeArrowheads="1"/>
            </p:cNvSpPr>
            <p:nvPr/>
          </p:nvSpPr>
          <p:spPr bwMode="auto">
            <a:xfrm>
              <a:off x="1125" y="1053"/>
              <a:ext cx="419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70" name="Rectangle 17"/>
            <p:cNvSpPr>
              <a:spLocks noChangeArrowheads="1"/>
            </p:cNvSpPr>
            <p:nvPr/>
          </p:nvSpPr>
          <p:spPr bwMode="auto">
            <a:xfrm>
              <a:off x="707" y="1053"/>
              <a:ext cx="418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71" name="Rectangle 16"/>
            <p:cNvSpPr>
              <a:spLocks noChangeArrowheads="1"/>
            </p:cNvSpPr>
            <p:nvPr/>
          </p:nvSpPr>
          <p:spPr bwMode="auto">
            <a:xfrm>
              <a:off x="288" y="1053"/>
              <a:ext cx="419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72" name="Rectangle 14"/>
            <p:cNvSpPr>
              <a:spLocks noChangeArrowheads="1"/>
            </p:cNvSpPr>
            <p:nvPr/>
          </p:nvSpPr>
          <p:spPr bwMode="auto">
            <a:xfrm>
              <a:off x="1544" y="613"/>
              <a:ext cx="418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73" name="Rectangle 13"/>
            <p:cNvSpPr>
              <a:spLocks noChangeArrowheads="1"/>
            </p:cNvSpPr>
            <p:nvPr/>
          </p:nvSpPr>
          <p:spPr bwMode="auto">
            <a:xfrm>
              <a:off x="1125" y="613"/>
              <a:ext cx="419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74" name="Rectangle 12"/>
            <p:cNvSpPr>
              <a:spLocks noChangeArrowheads="1"/>
            </p:cNvSpPr>
            <p:nvPr/>
          </p:nvSpPr>
          <p:spPr bwMode="auto">
            <a:xfrm>
              <a:off x="707" y="613"/>
              <a:ext cx="418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75" name="Rectangle 11"/>
            <p:cNvSpPr>
              <a:spLocks noChangeArrowheads="1"/>
            </p:cNvSpPr>
            <p:nvPr/>
          </p:nvSpPr>
          <p:spPr bwMode="auto">
            <a:xfrm>
              <a:off x="288" y="613"/>
              <a:ext cx="419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76" name="Rectangle 10"/>
            <p:cNvSpPr>
              <a:spLocks noChangeArrowheads="1"/>
            </p:cNvSpPr>
            <p:nvPr/>
          </p:nvSpPr>
          <p:spPr bwMode="auto">
            <a:xfrm>
              <a:off x="1962" y="173"/>
              <a:ext cx="419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77" name="Rectangle 9"/>
            <p:cNvSpPr>
              <a:spLocks noChangeArrowheads="1"/>
            </p:cNvSpPr>
            <p:nvPr/>
          </p:nvSpPr>
          <p:spPr bwMode="auto">
            <a:xfrm>
              <a:off x="1544" y="173"/>
              <a:ext cx="418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78" name="Rectangle 8"/>
            <p:cNvSpPr>
              <a:spLocks noChangeArrowheads="1"/>
            </p:cNvSpPr>
            <p:nvPr/>
          </p:nvSpPr>
          <p:spPr bwMode="auto">
            <a:xfrm>
              <a:off x="1125" y="173"/>
              <a:ext cx="419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79" name="Rectangle 7"/>
            <p:cNvSpPr>
              <a:spLocks noChangeArrowheads="1"/>
            </p:cNvSpPr>
            <p:nvPr/>
          </p:nvSpPr>
          <p:spPr bwMode="auto">
            <a:xfrm>
              <a:off x="707" y="173"/>
              <a:ext cx="418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80" name="Rectangle 6"/>
            <p:cNvSpPr>
              <a:spLocks noChangeArrowheads="1"/>
            </p:cNvSpPr>
            <p:nvPr/>
          </p:nvSpPr>
          <p:spPr bwMode="auto">
            <a:xfrm>
              <a:off x="288" y="173"/>
              <a:ext cx="419" cy="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EEE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19481" name="Line 27"/>
            <p:cNvSpPr>
              <a:spLocks noChangeShapeType="1"/>
            </p:cNvSpPr>
            <p:nvPr/>
          </p:nvSpPr>
          <p:spPr bwMode="auto">
            <a:xfrm>
              <a:off x="288" y="613"/>
              <a:ext cx="20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482" name="Line 28"/>
            <p:cNvSpPr>
              <a:spLocks noChangeShapeType="1"/>
            </p:cNvSpPr>
            <p:nvPr/>
          </p:nvSpPr>
          <p:spPr bwMode="auto">
            <a:xfrm>
              <a:off x="288" y="1053"/>
              <a:ext cx="16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483" name="Line 29"/>
            <p:cNvSpPr>
              <a:spLocks noChangeShapeType="1"/>
            </p:cNvSpPr>
            <p:nvPr/>
          </p:nvSpPr>
          <p:spPr bwMode="auto">
            <a:xfrm>
              <a:off x="288" y="1493"/>
              <a:ext cx="1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484" name="Line 32"/>
            <p:cNvSpPr>
              <a:spLocks noChangeShapeType="1"/>
            </p:cNvSpPr>
            <p:nvPr/>
          </p:nvSpPr>
          <p:spPr bwMode="auto">
            <a:xfrm>
              <a:off x="707" y="173"/>
              <a:ext cx="0" cy="1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485" name="Line 33"/>
            <p:cNvSpPr>
              <a:spLocks noChangeShapeType="1"/>
            </p:cNvSpPr>
            <p:nvPr/>
          </p:nvSpPr>
          <p:spPr bwMode="auto">
            <a:xfrm>
              <a:off x="1125" y="173"/>
              <a:ext cx="0" cy="1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486" name="Line 34"/>
            <p:cNvSpPr>
              <a:spLocks noChangeShapeType="1"/>
            </p:cNvSpPr>
            <p:nvPr/>
          </p:nvSpPr>
          <p:spPr bwMode="auto">
            <a:xfrm>
              <a:off x="1544" y="173"/>
              <a:ext cx="0" cy="1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487" name="Line 35"/>
            <p:cNvSpPr>
              <a:spLocks noChangeShapeType="1"/>
            </p:cNvSpPr>
            <p:nvPr/>
          </p:nvSpPr>
          <p:spPr bwMode="auto">
            <a:xfrm>
              <a:off x="1962" y="173"/>
              <a:ext cx="0" cy="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488" name="Line 40"/>
            <p:cNvSpPr>
              <a:spLocks noChangeShapeType="1"/>
            </p:cNvSpPr>
            <p:nvPr/>
          </p:nvSpPr>
          <p:spPr bwMode="auto">
            <a:xfrm>
              <a:off x="2381" y="613"/>
              <a:ext cx="0" cy="4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489" name="Line 36"/>
            <p:cNvSpPr>
              <a:spLocks noChangeShapeType="1"/>
            </p:cNvSpPr>
            <p:nvPr/>
          </p:nvSpPr>
          <p:spPr bwMode="auto">
            <a:xfrm>
              <a:off x="2381" y="173"/>
              <a:ext cx="0" cy="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490" name="Line 26"/>
            <p:cNvSpPr>
              <a:spLocks noChangeShapeType="1"/>
            </p:cNvSpPr>
            <p:nvPr/>
          </p:nvSpPr>
          <p:spPr bwMode="auto">
            <a:xfrm>
              <a:off x="288" y="173"/>
              <a:ext cx="20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491" name="Line 31"/>
            <p:cNvSpPr>
              <a:spLocks noChangeShapeType="1"/>
            </p:cNvSpPr>
            <p:nvPr/>
          </p:nvSpPr>
          <p:spPr bwMode="auto">
            <a:xfrm>
              <a:off x="288" y="173"/>
              <a:ext cx="0" cy="1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9492" name="Line 30"/>
            <p:cNvSpPr>
              <a:spLocks noChangeShapeType="1"/>
            </p:cNvSpPr>
            <p:nvPr/>
          </p:nvSpPr>
          <p:spPr bwMode="auto">
            <a:xfrm>
              <a:off x="288" y="1933"/>
              <a:ext cx="1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5691" name="Text Box 91"/>
          <p:cNvSpPr txBox="1">
            <a:spLocks noChangeArrowheads="1"/>
          </p:cNvSpPr>
          <p:nvPr/>
        </p:nvSpPr>
        <p:spPr bwMode="auto">
          <a:xfrm>
            <a:off x="3643306" y="642918"/>
            <a:ext cx="55006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 smtClean="0">
                <a:latin typeface="Times New Roman" panose="02020603050405020304" pitchFamily="18" charset="0"/>
              </a:rPr>
              <a:t>Знайти площу фігури, зображеної на рисунку, якщо довжина сторони кожної клітинки дорівнює 1 см.</a:t>
            </a:r>
            <a:endParaRPr lang="uk-UA" sz="2400" b="1" dirty="0">
              <a:latin typeface="Times New Roman" panose="02020603050405020304" pitchFamily="18" charset="0"/>
            </a:endParaRPr>
          </a:p>
        </p:txBody>
      </p:sp>
      <p:sp>
        <p:nvSpPr>
          <p:cNvPr id="25692" name="AutoShape 92"/>
          <p:cNvSpPr>
            <a:spLocks noChangeArrowheads="1"/>
          </p:cNvSpPr>
          <p:nvPr/>
        </p:nvSpPr>
        <p:spPr bwMode="auto">
          <a:xfrm>
            <a:off x="3911600" y="1831975"/>
            <a:ext cx="2052638" cy="78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19 см</a:t>
            </a:r>
            <a:r>
              <a:rPr lang="ru-RU" sz="40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693" name="AutoShape 93"/>
          <p:cNvSpPr>
            <a:spLocks noChangeArrowheads="1"/>
          </p:cNvSpPr>
          <p:nvPr/>
        </p:nvSpPr>
        <p:spPr bwMode="auto">
          <a:xfrm>
            <a:off x="3924300" y="2997200"/>
            <a:ext cx="2052638" cy="78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16 см</a:t>
            </a:r>
            <a:r>
              <a:rPr lang="ru-RU" sz="40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694" name="AutoShape 94"/>
          <p:cNvSpPr>
            <a:spLocks noChangeArrowheads="1"/>
          </p:cNvSpPr>
          <p:nvPr/>
        </p:nvSpPr>
        <p:spPr bwMode="auto">
          <a:xfrm>
            <a:off x="3924300" y="4149725"/>
            <a:ext cx="2052638" cy="78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15 см</a:t>
            </a:r>
            <a:r>
              <a:rPr lang="ru-RU" sz="40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695" name="AutoShape 95"/>
          <p:cNvSpPr>
            <a:spLocks noChangeArrowheads="1"/>
          </p:cNvSpPr>
          <p:nvPr/>
        </p:nvSpPr>
        <p:spPr bwMode="auto">
          <a:xfrm>
            <a:off x="3924300" y="5373688"/>
            <a:ext cx="2052638" cy="78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24 см</a:t>
            </a:r>
            <a:r>
              <a:rPr lang="ru-RU" sz="40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696" name="AutoShape 96"/>
          <p:cNvSpPr>
            <a:spLocks noChangeArrowheads="1"/>
          </p:cNvSpPr>
          <p:nvPr/>
        </p:nvSpPr>
        <p:spPr bwMode="auto">
          <a:xfrm>
            <a:off x="5508625" y="2708275"/>
            <a:ext cx="2447925" cy="681038"/>
          </a:xfrm>
          <a:prstGeom prst="wedgeRoundRectCallout">
            <a:avLst>
              <a:gd name="adj1" fmla="val 42347"/>
              <a:gd name="adj2" fmla="val 151866"/>
              <a:gd name="adj3" fmla="val 16667"/>
            </a:avLst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444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Молодець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!</a:t>
            </a:r>
            <a:endParaRPr lang="ru-RU" sz="3600" b="1" i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" name="Picture 2" descr="dd36efffaa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2500298" y="0"/>
            <a:ext cx="2447925" cy="720725"/>
          </a:xfrm>
          <a:prstGeom prst="wedgeRoundRectCallout">
            <a:avLst>
              <a:gd name="adj1" fmla="val -90792"/>
              <a:gd name="adj2" fmla="val 151764"/>
              <a:gd name="adj3" fmla="val 16667"/>
            </a:avLst>
          </a:prstGeom>
          <a:solidFill>
            <a:srgbClr val="FFFF99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Тест.</a:t>
            </a:r>
            <a:endParaRPr lang="ru-RU" sz="32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7" descr="KNIGH0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6842" y="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" fill="hold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24 0.02312 L -1.40052 0.297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</p:childTnLst>
        </p:cTn>
      </p:par>
    </p:tnLst>
    <p:bldLst>
      <p:bldP spid="25692" grpId="0" animBg="1" autoUpdateAnimBg="0"/>
      <p:bldP spid="25692" grpId="1" animBg="1"/>
      <p:bldP spid="25693" grpId="0" animBg="1" autoUpdateAnimBg="0"/>
      <p:bldP spid="25693" grpId="1" animBg="1"/>
      <p:bldP spid="25694" grpId="0" animBg="1" autoUpdateAnimBg="0"/>
      <p:bldP spid="25695" grpId="0" animBg="1" autoUpdateAnimBg="0"/>
      <p:bldP spid="25695" grpId="1" animBg="1"/>
      <p:bldP spid="2569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исунок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0" name="AutoShape 32"/>
          <p:cNvSpPr>
            <a:spLocks noChangeArrowheads="1"/>
          </p:cNvSpPr>
          <p:nvPr/>
        </p:nvSpPr>
        <p:spPr bwMode="auto">
          <a:xfrm>
            <a:off x="3924300" y="5300663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19050">
            <a:solidFill>
              <a:srgbClr val="339966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20 см</a:t>
            </a:r>
            <a:r>
              <a:rPr lang="ru-RU" sz="40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81" name="AutoShape 33"/>
          <p:cNvSpPr>
            <a:spLocks noChangeArrowheads="1"/>
          </p:cNvSpPr>
          <p:nvPr/>
        </p:nvSpPr>
        <p:spPr bwMode="auto">
          <a:xfrm>
            <a:off x="3924300" y="4221163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19050">
            <a:solidFill>
              <a:srgbClr val="339966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16 см</a:t>
            </a:r>
            <a:r>
              <a:rPr lang="ru-RU" sz="40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82" name="AutoShape 34"/>
          <p:cNvSpPr>
            <a:spLocks noChangeArrowheads="1"/>
          </p:cNvSpPr>
          <p:nvPr/>
        </p:nvSpPr>
        <p:spPr bwMode="auto">
          <a:xfrm>
            <a:off x="3924300" y="2997200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19050">
            <a:solidFill>
              <a:srgbClr val="339966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15 см</a:t>
            </a:r>
            <a:r>
              <a:rPr lang="ru-RU" sz="40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83" name="AutoShape 35"/>
          <p:cNvSpPr>
            <a:spLocks noChangeArrowheads="1"/>
          </p:cNvSpPr>
          <p:nvPr/>
        </p:nvSpPr>
        <p:spPr bwMode="auto">
          <a:xfrm>
            <a:off x="3924300" y="1916113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19050">
            <a:solidFill>
              <a:srgbClr val="339966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см</a:t>
            </a:r>
            <a:r>
              <a:rPr lang="ru-RU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84" name="AutoShape 36"/>
          <p:cNvSpPr>
            <a:spLocks noChangeArrowheads="1"/>
          </p:cNvSpPr>
          <p:nvPr/>
        </p:nvSpPr>
        <p:spPr bwMode="auto">
          <a:xfrm>
            <a:off x="5724525" y="2205038"/>
            <a:ext cx="2447925" cy="681037"/>
          </a:xfrm>
          <a:prstGeom prst="wedgeRoundRectCallout">
            <a:avLst>
              <a:gd name="adj1" fmla="val 33528"/>
              <a:gd name="adj2" fmla="val 225759"/>
              <a:gd name="adj3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444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i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Молодець</a:t>
            </a:r>
            <a:r>
              <a:rPr lang="ru-RU" sz="3600" b="1" i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!</a:t>
            </a:r>
            <a:endParaRPr lang="ru-RU" sz="3600" b="1" i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68313" y="1557338"/>
            <a:ext cx="2243137" cy="5026025"/>
            <a:chOff x="1610" y="346"/>
            <a:chExt cx="1413" cy="3166"/>
          </a:xfrm>
        </p:grpSpPr>
        <p:sp>
          <p:nvSpPr>
            <p:cNvPr id="20490" name="Rectangle 39"/>
            <p:cNvSpPr>
              <a:spLocks noChangeArrowheads="1"/>
            </p:cNvSpPr>
            <p:nvPr/>
          </p:nvSpPr>
          <p:spPr bwMode="auto">
            <a:xfrm>
              <a:off x="1610" y="3059"/>
              <a:ext cx="471" cy="4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491" name="Rectangle 40"/>
            <p:cNvSpPr>
              <a:spLocks noChangeArrowheads="1"/>
            </p:cNvSpPr>
            <p:nvPr/>
          </p:nvSpPr>
          <p:spPr bwMode="auto">
            <a:xfrm>
              <a:off x="1610" y="2608"/>
              <a:ext cx="471" cy="45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492" name="Rectangle 41"/>
            <p:cNvSpPr>
              <a:spLocks noChangeArrowheads="1"/>
            </p:cNvSpPr>
            <p:nvPr/>
          </p:nvSpPr>
          <p:spPr bwMode="auto">
            <a:xfrm>
              <a:off x="2081" y="2155"/>
              <a:ext cx="471" cy="4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493" name="Rectangle 42"/>
            <p:cNvSpPr>
              <a:spLocks noChangeArrowheads="1"/>
            </p:cNvSpPr>
            <p:nvPr/>
          </p:nvSpPr>
          <p:spPr bwMode="auto">
            <a:xfrm>
              <a:off x="1610" y="2155"/>
              <a:ext cx="471" cy="4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494" name="Rectangle 43"/>
            <p:cNvSpPr>
              <a:spLocks noChangeArrowheads="1"/>
            </p:cNvSpPr>
            <p:nvPr/>
          </p:nvSpPr>
          <p:spPr bwMode="auto">
            <a:xfrm>
              <a:off x="2081" y="1703"/>
              <a:ext cx="471" cy="4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495" name="Rectangle 44"/>
            <p:cNvSpPr>
              <a:spLocks noChangeArrowheads="1"/>
            </p:cNvSpPr>
            <p:nvPr/>
          </p:nvSpPr>
          <p:spPr bwMode="auto">
            <a:xfrm>
              <a:off x="1610" y="1703"/>
              <a:ext cx="471" cy="4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496" name="Rectangle 45"/>
            <p:cNvSpPr>
              <a:spLocks noChangeArrowheads="1"/>
            </p:cNvSpPr>
            <p:nvPr/>
          </p:nvSpPr>
          <p:spPr bwMode="auto">
            <a:xfrm>
              <a:off x="2552" y="1250"/>
              <a:ext cx="471" cy="4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497" name="Rectangle 46"/>
            <p:cNvSpPr>
              <a:spLocks noChangeArrowheads="1"/>
            </p:cNvSpPr>
            <p:nvPr/>
          </p:nvSpPr>
          <p:spPr bwMode="auto">
            <a:xfrm>
              <a:off x="2081" y="1250"/>
              <a:ext cx="471" cy="4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498" name="Rectangle 47"/>
            <p:cNvSpPr>
              <a:spLocks noChangeArrowheads="1"/>
            </p:cNvSpPr>
            <p:nvPr/>
          </p:nvSpPr>
          <p:spPr bwMode="auto">
            <a:xfrm>
              <a:off x="1610" y="1250"/>
              <a:ext cx="471" cy="4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499" name="Rectangle 48"/>
            <p:cNvSpPr>
              <a:spLocks noChangeArrowheads="1"/>
            </p:cNvSpPr>
            <p:nvPr/>
          </p:nvSpPr>
          <p:spPr bwMode="auto">
            <a:xfrm>
              <a:off x="2552" y="799"/>
              <a:ext cx="471" cy="45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500" name="Rectangle 49"/>
            <p:cNvSpPr>
              <a:spLocks noChangeArrowheads="1"/>
            </p:cNvSpPr>
            <p:nvPr/>
          </p:nvSpPr>
          <p:spPr bwMode="auto">
            <a:xfrm>
              <a:off x="2081" y="799"/>
              <a:ext cx="471" cy="45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501" name="Rectangle 50"/>
            <p:cNvSpPr>
              <a:spLocks noChangeArrowheads="1"/>
            </p:cNvSpPr>
            <p:nvPr/>
          </p:nvSpPr>
          <p:spPr bwMode="auto">
            <a:xfrm>
              <a:off x="1610" y="799"/>
              <a:ext cx="471" cy="45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502" name="Rectangle 51"/>
            <p:cNvSpPr>
              <a:spLocks noChangeArrowheads="1"/>
            </p:cNvSpPr>
            <p:nvPr/>
          </p:nvSpPr>
          <p:spPr bwMode="auto">
            <a:xfrm>
              <a:off x="2552" y="346"/>
              <a:ext cx="471" cy="4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503" name="Rectangle 52"/>
            <p:cNvSpPr>
              <a:spLocks noChangeArrowheads="1"/>
            </p:cNvSpPr>
            <p:nvPr/>
          </p:nvSpPr>
          <p:spPr bwMode="auto">
            <a:xfrm>
              <a:off x="2081" y="346"/>
              <a:ext cx="471" cy="4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504" name="Rectangle 53"/>
            <p:cNvSpPr>
              <a:spLocks noChangeArrowheads="1"/>
            </p:cNvSpPr>
            <p:nvPr/>
          </p:nvSpPr>
          <p:spPr bwMode="auto">
            <a:xfrm>
              <a:off x="1610" y="346"/>
              <a:ext cx="471" cy="45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1FF1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0505" name="Line 54"/>
            <p:cNvSpPr>
              <a:spLocks noChangeShapeType="1"/>
            </p:cNvSpPr>
            <p:nvPr/>
          </p:nvSpPr>
          <p:spPr bwMode="auto">
            <a:xfrm>
              <a:off x="1610" y="799"/>
              <a:ext cx="14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506" name="Line 55"/>
            <p:cNvSpPr>
              <a:spLocks noChangeShapeType="1"/>
            </p:cNvSpPr>
            <p:nvPr/>
          </p:nvSpPr>
          <p:spPr bwMode="auto">
            <a:xfrm>
              <a:off x="1610" y="1250"/>
              <a:ext cx="14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507" name="Line 56"/>
            <p:cNvSpPr>
              <a:spLocks noChangeShapeType="1"/>
            </p:cNvSpPr>
            <p:nvPr/>
          </p:nvSpPr>
          <p:spPr bwMode="auto">
            <a:xfrm>
              <a:off x="1610" y="1703"/>
              <a:ext cx="14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508" name="Line 57"/>
            <p:cNvSpPr>
              <a:spLocks noChangeShapeType="1"/>
            </p:cNvSpPr>
            <p:nvPr/>
          </p:nvSpPr>
          <p:spPr bwMode="auto">
            <a:xfrm>
              <a:off x="1610" y="2155"/>
              <a:ext cx="9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509" name="Line 58"/>
            <p:cNvSpPr>
              <a:spLocks noChangeShapeType="1"/>
            </p:cNvSpPr>
            <p:nvPr/>
          </p:nvSpPr>
          <p:spPr bwMode="auto">
            <a:xfrm>
              <a:off x="1610" y="2608"/>
              <a:ext cx="9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510" name="Line 59"/>
            <p:cNvSpPr>
              <a:spLocks noChangeShapeType="1"/>
            </p:cNvSpPr>
            <p:nvPr/>
          </p:nvSpPr>
          <p:spPr bwMode="auto">
            <a:xfrm>
              <a:off x="1610" y="3059"/>
              <a:ext cx="4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511" name="Line 60"/>
            <p:cNvSpPr>
              <a:spLocks noChangeShapeType="1"/>
            </p:cNvSpPr>
            <p:nvPr/>
          </p:nvSpPr>
          <p:spPr bwMode="auto">
            <a:xfrm>
              <a:off x="2081" y="346"/>
              <a:ext cx="0" cy="31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512" name="Line 61"/>
            <p:cNvSpPr>
              <a:spLocks noChangeShapeType="1"/>
            </p:cNvSpPr>
            <p:nvPr/>
          </p:nvSpPr>
          <p:spPr bwMode="auto">
            <a:xfrm>
              <a:off x="2552" y="346"/>
              <a:ext cx="0" cy="2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513" name="Line 62"/>
            <p:cNvSpPr>
              <a:spLocks noChangeShapeType="1"/>
            </p:cNvSpPr>
            <p:nvPr/>
          </p:nvSpPr>
          <p:spPr bwMode="auto">
            <a:xfrm>
              <a:off x="1610" y="3512"/>
              <a:ext cx="4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514" name="Line 63"/>
            <p:cNvSpPr>
              <a:spLocks noChangeShapeType="1"/>
            </p:cNvSpPr>
            <p:nvPr/>
          </p:nvSpPr>
          <p:spPr bwMode="auto">
            <a:xfrm>
              <a:off x="3023" y="346"/>
              <a:ext cx="0" cy="13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515" name="Line 64"/>
            <p:cNvSpPr>
              <a:spLocks noChangeShapeType="1"/>
            </p:cNvSpPr>
            <p:nvPr/>
          </p:nvSpPr>
          <p:spPr bwMode="auto">
            <a:xfrm>
              <a:off x="1610" y="346"/>
              <a:ext cx="14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0516" name="Line 65"/>
            <p:cNvSpPr>
              <a:spLocks noChangeShapeType="1"/>
            </p:cNvSpPr>
            <p:nvPr/>
          </p:nvSpPr>
          <p:spPr bwMode="auto">
            <a:xfrm>
              <a:off x="1610" y="346"/>
              <a:ext cx="0" cy="31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37" name="Picture 8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14610" y="0"/>
            <a:ext cx="251936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36"/>
          <p:cNvSpPr>
            <a:spLocks noChangeArrowheads="1"/>
          </p:cNvSpPr>
          <p:nvPr/>
        </p:nvSpPr>
        <p:spPr bwMode="auto">
          <a:xfrm>
            <a:off x="5715008" y="2214554"/>
            <a:ext cx="2447925" cy="681037"/>
          </a:xfrm>
          <a:prstGeom prst="wedgeRoundRectCallout">
            <a:avLst>
              <a:gd name="adj1" fmla="val 33528"/>
              <a:gd name="adj2" fmla="val 225759"/>
              <a:gd name="adj3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444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i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Молодець</a:t>
            </a:r>
            <a:r>
              <a:rPr lang="ru-RU" sz="3600" b="1" i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!</a:t>
            </a:r>
            <a:endParaRPr lang="ru-RU" sz="3600" b="1" i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25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437 0.18035 L 2.77778E-7 5.78035E-7 " pathEditMode="relative" rAng="0" ptsTypes="AA">
                                      <p:cBhvr>
                                        <p:cTn id="34" dur="5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3"/>
                  </p:tgtEl>
                </p:cond>
              </p:nextCondLst>
            </p:seq>
          </p:childTnLst>
        </p:cTn>
      </p:par>
    </p:tnLst>
    <p:bldLst>
      <p:bldP spid="27680" grpId="0" animBg="1" autoUpdateAnimBg="0"/>
      <p:bldP spid="27680" grpId="1" animBg="1"/>
      <p:bldP spid="27681" grpId="0" animBg="1" autoUpdateAnimBg="0"/>
      <p:bldP spid="27681" grpId="1" animBg="1"/>
      <p:bldP spid="27682" grpId="0" animBg="1" autoUpdateAnimBg="0"/>
      <p:bldP spid="27683" grpId="0" animBg="1" autoUpdateAnimBg="0"/>
      <p:bldP spid="27683" grpId="1" animBg="1"/>
      <p:bldP spid="27684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исунок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924300" y="3860800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42 см</a:t>
            </a:r>
            <a:r>
              <a:rPr lang="ru-RU" sz="40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924300" y="2852738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см</a:t>
            </a:r>
            <a:r>
              <a:rPr lang="ru-RU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924300" y="4941888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38 см</a:t>
            </a:r>
            <a:r>
              <a:rPr lang="ru-RU" sz="40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924300" y="1916113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см</a:t>
            </a:r>
            <a:r>
              <a:rPr lang="ru-RU" sz="4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011863" y="1412875"/>
            <a:ext cx="2881312" cy="936625"/>
          </a:xfrm>
          <a:prstGeom prst="wedgeRoundRectCallout">
            <a:avLst>
              <a:gd name="adj1" fmla="val 29722"/>
              <a:gd name="adj2" fmla="val 165931"/>
              <a:gd name="adj3" fmla="val 16667"/>
            </a:avLst>
          </a:prstGeom>
          <a:gradFill rotWithShape="1">
            <a:gsLst>
              <a:gs pos="0">
                <a:srgbClr val="BEEEF8"/>
              </a:gs>
              <a:gs pos="50000">
                <a:srgbClr val="F8FDFE"/>
              </a:gs>
              <a:gs pos="100000">
                <a:srgbClr val="BEEEF8"/>
              </a:gs>
            </a:gsLst>
            <a:lin ang="5400000" scaled="1"/>
          </a:gra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Правильно!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 rot="10800000">
            <a:off x="179388" y="1844675"/>
            <a:ext cx="3467100" cy="4522788"/>
            <a:chOff x="288" y="173"/>
            <a:chExt cx="2592" cy="3439"/>
          </a:xfrm>
        </p:grpSpPr>
        <p:sp>
          <p:nvSpPr>
            <p:cNvPr id="21514" name="Rectangle 38"/>
            <p:cNvSpPr>
              <a:spLocks noChangeArrowheads="1"/>
            </p:cNvSpPr>
            <p:nvPr/>
          </p:nvSpPr>
          <p:spPr bwMode="auto">
            <a:xfrm>
              <a:off x="2016" y="318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15" name="Rectangle 39"/>
            <p:cNvSpPr>
              <a:spLocks noChangeArrowheads="1"/>
            </p:cNvSpPr>
            <p:nvPr/>
          </p:nvSpPr>
          <p:spPr bwMode="auto">
            <a:xfrm>
              <a:off x="1584" y="318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16" name="Rectangle 40"/>
            <p:cNvSpPr>
              <a:spLocks noChangeArrowheads="1"/>
            </p:cNvSpPr>
            <p:nvPr/>
          </p:nvSpPr>
          <p:spPr bwMode="auto">
            <a:xfrm>
              <a:off x="1152" y="318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17" name="Rectangle 41"/>
            <p:cNvSpPr>
              <a:spLocks noChangeArrowheads="1"/>
            </p:cNvSpPr>
            <p:nvPr/>
          </p:nvSpPr>
          <p:spPr bwMode="auto">
            <a:xfrm>
              <a:off x="720" y="318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18" name="Rectangle 42"/>
            <p:cNvSpPr>
              <a:spLocks noChangeArrowheads="1"/>
            </p:cNvSpPr>
            <p:nvPr/>
          </p:nvSpPr>
          <p:spPr bwMode="auto">
            <a:xfrm>
              <a:off x="288" y="318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19" name="Rectangle 43"/>
            <p:cNvSpPr>
              <a:spLocks noChangeArrowheads="1"/>
            </p:cNvSpPr>
            <p:nvPr/>
          </p:nvSpPr>
          <p:spPr bwMode="auto">
            <a:xfrm>
              <a:off x="2016" y="275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20" name="Rectangle 44"/>
            <p:cNvSpPr>
              <a:spLocks noChangeArrowheads="1"/>
            </p:cNvSpPr>
            <p:nvPr/>
          </p:nvSpPr>
          <p:spPr bwMode="auto">
            <a:xfrm>
              <a:off x="1584" y="275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21" name="Rectangle 45"/>
            <p:cNvSpPr>
              <a:spLocks noChangeArrowheads="1"/>
            </p:cNvSpPr>
            <p:nvPr/>
          </p:nvSpPr>
          <p:spPr bwMode="auto">
            <a:xfrm>
              <a:off x="1152" y="275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22" name="Rectangle 46"/>
            <p:cNvSpPr>
              <a:spLocks noChangeArrowheads="1"/>
            </p:cNvSpPr>
            <p:nvPr/>
          </p:nvSpPr>
          <p:spPr bwMode="auto">
            <a:xfrm>
              <a:off x="720" y="275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23" name="Rectangle 47"/>
            <p:cNvSpPr>
              <a:spLocks noChangeArrowheads="1"/>
            </p:cNvSpPr>
            <p:nvPr/>
          </p:nvSpPr>
          <p:spPr bwMode="auto">
            <a:xfrm>
              <a:off x="288" y="275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24" name="Rectangle 48"/>
            <p:cNvSpPr>
              <a:spLocks noChangeArrowheads="1"/>
            </p:cNvSpPr>
            <p:nvPr/>
          </p:nvSpPr>
          <p:spPr bwMode="auto">
            <a:xfrm>
              <a:off x="2448" y="232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25" name="Rectangle 49"/>
            <p:cNvSpPr>
              <a:spLocks noChangeArrowheads="1"/>
            </p:cNvSpPr>
            <p:nvPr/>
          </p:nvSpPr>
          <p:spPr bwMode="auto">
            <a:xfrm>
              <a:off x="2016" y="232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26" name="Rectangle 50"/>
            <p:cNvSpPr>
              <a:spLocks noChangeArrowheads="1"/>
            </p:cNvSpPr>
            <p:nvPr/>
          </p:nvSpPr>
          <p:spPr bwMode="auto">
            <a:xfrm>
              <a:off x="1584" y="232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27" name="Rectangle 51"/>
            <p:cNvSpPr>
              <a:spLocks noChangeArrowheads="1"/>
            </p:cNvSpPr>
            <p:nvPr/>
          </p:nvSpPr>
          <p:spPr bwMode="auto">
            <a:xfrm>
              <a:off x="1152" y="232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28" name="Rectangle 52"/>
            <p:cNvSpPr>
              <a:spLocks noChangeArrowheads="1"/>
            </p:cNvSpPr>
            <p:nvPr/>
          </p:nvSpPr>
          <p:spPr bwMode="auto">
            <a:xfrm>
              <a:off x="720" y="2322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29" name="Rectangle 53"/>
            <p:cNvSpPr>
              <a:spLocks noChangeArrowheads="1"/>
            </p:cNvSpPr>
            <p:nvPr/>
          </p:nvSpPr>
          <p:spPr bwMode="auto">
            <a:xfrm>
              <a:off x="2448" y="1893"/>
              <a:ext cx="432" cy="42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30" name="Rectangle 54"/>
            <p:cNvSpPr>
              <a:spLocks noChangeArrowheads="1"/>
            </p:cNvSpPr>
            <p:nvPr/>
          </p:nvSpPr>
          <p:spPr bwMode="auto">
            <a:xfrm>
              <a:off x="2016" y="1893"/>
              <a:ext cx="432" cy="42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31" name="Rectangle 55"/>
            <p:cNvSpPr>
              <a:spLocks noChangeArrowheads="1"/>
            </p:cNvSpPr>
            <p:nvPr/>
          </p:nvSpPr>
          <p:spPr bwMode="auto">
            <a:xfrm>
              <a:off x="1584" y="1893"/>
              <a:ext cx="432" cy="42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32" name="Rectangle 56"/>
            <p:cNvSpPr>
              <a:spLocks noChangeArrowheads="1"/>
            </p:cNvSpPr>
            <p:nvPr/>
          </p:nvSpPr>
          <p:spPr bwMode="auto">
            <a:xfrm>
              <a:off x="1152" y="1893"/>
              <a:ext cx="432" cy="42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33" name="Rectangle 57"/>
            <p:cNvSpPr>
              <a:spLocks noChangeArrowheads="1"/>
            </p:cNvSpPr>
            <p:nvPr/>
          </p:nvSpPr>
          <p:spPr bwMode="auto">
            <a:xfrm>
              <a:off x="2448" y="146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34" name="Rectangle 58"/>
            <p:cNvSpPr>
              <a:spLocks noChangeArrowheads="1"/>
            </p:cNvSpPr>
            <p:nvPr/>
          </p:nvSpPr>
          <p:spPr bwMode="auto">
            <a:xfrm>
              <a:off x="2016" y="146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35" name="Rectangle 59"/>
            <p:cNvSpPr>
              <a:spLocks noChangeArrowheads="1"/>
            </p:cNvSpPr>
            <p:nvPr/>
          </p:nvSpPr>
          <p:spPr bwMode="auto">
            <a:xfrm>
              <a:off x="1584" y="146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36" name="Rectangle 60"/>
            <p:cNvSpPr>
              <a:spLocks noChangeArrowheads="1"/>
            </p:cNvSpPr>
            <p:nvPr/>
          </p:nvSpPr>
          <p:spPr bwMode="auto">
            <a:xfrm>
              <a:off x="1152" y="146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37" name="Rectangle 61"/>
            <p:cNvSpPr>
              <a:spLocks noChangeArrowheads="1"/>
            </p:cNvSpPr>
            <p:nvPr/>
          </p:nvSpPr>
          <p:spPr bwMode="auto">
            <a:xfrm>
              <a:off x="2448" y="103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38" name="Rectangle 62"/>
            <p:cNvSpPr>
              <a:spLocks noChangeArrowheads="1"/>
            </p:cNvSpPr>
            <p:nvPr/>
          </p:nvSpPr>
          <p:spPr bwMode="auto">
            <a:xfrm>
              <a:off x="2016" y="103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39" name="Rectangle 63"/>
            <p:cNvSpPr>
              <a:spLocks noChangeArrowheads="1"/>
            </p:cNvSpPr>
            <p:nvPr/>
          </p:nvSpPr>
          <p:spPr bwMode="auto">
            <a:xfrm>
              <a:off x="1584" y="103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40" name="Rectangle 64"/>
            <p:cNvSpPr>
              <a:spLocks noChangeArrowheads="1"/>
            </p:cNvSpPr>
            <p:nvPr/>
          </p:nvSpPr>
          <p:spPr bwMode="auto">
            <a:xfrm>
              <a:off x="1152" y="103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41" name="Rectangle 65"/>
            <p:cNvSpPr>
              <a:spLocks noChangeArrowheads="1"/>
            </p:cNvSpPr>
            <p:nvPr/>
          </p:nvSpPr>
          <p:spPr bwMode="auto">
            <a:xfrm>
              <a:off x="720" y="103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42" name="Rectangle 66"/>
            <p:cNvSpPr>
              <a:spLocks noChangeArrowheads="1"/>
            </p:cNvSpPr>
            <p:nvPr/>
          </p:nvSpPr>
          <p:spPr bwMode="auto">
            <a:xfrm>
              <a:off x="2016" y="60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43" name="Rectangle 67"/>
            <p:cNvSpPr>
              <a:spLocks noChangeArrowheads="1"/>
            </p:cNvSpPr>
            <p:nvPr/>
          </p:nvSpPr>
          <p:spPr bwMode="auto">
            <a:xfrm>
              <a:off x="1584" y="60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44" name="Rectangle 68"/>
            <p:cNvSpPr>
              <a:spLocks noChangeArrowheads="1"/>
            </p:cNvSpPr>
            <p:nvPr/>
          </p:nvSpPr>
          <p:spPr bwMode="auto">
            <a:xfrm>
              <a:off x="1152" y="60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45" name="Rectangle 69"/>
            <p:cNvSpPr>
              <a:spLocks noChangeArrowheads="1"/>
            </p:cNvSpPr>
            <p:nvPr/>
          </p:nvSpPr>
          <p:spPr bwMode="auto">
            <a:xfrm>
              <a:off x="720" y="60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46" name="Rectangle 70"/>
            <p:cNvSpPr>
              <a:spLocks noChangeArrowheads="1"/>
            </p:cNvSpPr>
            <p:nvPr/>
          </p:nvSpPr>
          <p:spPr bwMode="auto">
            <a:xfrm>
              <a:off x="288" y="60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47" name="Rectangle 71"/>
            <p:cNvSpPr>
              <a:spLocks noChangeArrowheads="1"/>
            </p:cNvSpPr>
            <p:nvPr/>
          </p:nvSpPr>
          <p:spPr bwMode="auto">
            <a:xfrm>
              <a:off x="2016" y="17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48" name="Rectangle 72"/>
            <p:cNvSpPr>
              <a:spLocks noChangeArrowheads="1"/>
            </p:cNvSpPr>
            <p:nvPr/>
          </p:nvSpPr>
          <p:spPr bwMode="auto">
            <a:xfrm>
              <a:off x="1584" y="17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49" name="Rectangle 73"/>
            <p:cNvSpPr>
              <a:spLocks noChangeArrowheads="1"/>
            </p:cNvSpPr>
            <p:nvPr/>
          </p:nvSpPr>
          <p:spPr bwMode="auto">
            <a:xfrm>
              <a:off x="1152" y="17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50" name="Rectangle 74"/>
            <p:cNvSpPr>
              <a:spLocks noChangeArrowheads="1"/>
            </p:cNvSpPr>
            <p:nvPr/>
          </p:nvSpPr>
          <p:spPr bwMode="auto">
            <a:xfrm>
              <a:off x="720" y="17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51" name="Rectangle 75"/>
            <p:cNvSpPr>
              <a:spLocks noChangeArrowheads="1"/>
            </p:cNvSpPr>
            <p:nvPr/>
          </p:nvSpPr>
          <p:spPr bwMode="auto">
            <a:xfrm>
              <a:off x="288" y="173"/>
              <a:ext cx="432" cy="4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uk-UA" sz="2800"/>
            </a:p>
          </p:txBody>
        </p:sp>
        <p:sp>
          <p:nvSpPr>
            <p:cNvPr id="21552" name="Line 76"/>
            <p:cNvSpPr>
              <a:spLocks noChangeShapeType="1"/>
            </p:cNvSpPr>
            <p:nvPr/>
          </p:nvSpPr>
          <p:spPr bwMode="auto">
            <a:xfrm>
              <a:off x="288" y="603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53" name="Line 77"/>
            <p:cNvSpPr>
              <a:spLocks noChangeShapeType="1"/>
            </p:cNvSpPr>
            <p:nvPr/>
          </p:nvSpPr>
          <p:spPr bwMode="auto">
            <a:xfrm>
              <a:off x="288" y="1033"/>
              <a:ext cx="25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54" name="Line 78"/>
            <p:cNvSpPr>
              <a:spLocks noChangeShapeType="1"/>
            </p:cNvSpPr>
            <p:nvPr/>
          </p:nvSpPr>
          <p:spPr bwMode="auto">
            <a:xfrm>
              <a:off x="288" y="2752"/>
              <a:ext cx="25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55" name="Line 79"/>
            <p:cNvSpPr>
              <a:spLocks noChangeShapeType="1"/>
            </p:cNvSpPr>
            <p:nvPr/>
          </p:nvSpPr>
          <p:spPr bwMode="auto">
            <a:xfrm>
              <a:off x="288" y="3182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56" name="Line 80"/>
            <p:cNvSpPr>
              <a:spLocks noChangeShapeType="1"/>
            </p:cNvSpPr>
            <p:nvPr/>
          </p:nvSpPr>
          <p:spPr bwMode="auto">
            <a:xfrm>
              <a:off x="288" y="173"/>
              <a:ext cx="0" cy="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57" name="Line 81"/>
            <p:cNvSpPr>
              <a:spLocks noChangeShapeType="1"/>
            </p:cNvSpPr>
            <p:nvPr/>
          </p:nvSpPr>
          <p:spPr bwMode="auto">
            <a:xfrm>
              <a:off x="720" y="173"/>
              <a:ext cx="0" cy="12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58" name="Line 82"/>
            <p:cNvSpPr>
              <a:spLocks noChangeShapeType="1"/>
            </p:cNvSpPr>
            <p:nvPr/>
          </p:nvSpPr>
          <p:spPr bwMode="auto">
            <a:xfrm>
              <a:off x="1152" y="173"/>
              <a:ext cx="0" cy="34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59" name="Line 83"/>
            <p:cNvSpPr>
              <a:spLocks noChangeShapeType="1"/>
            </p:cNvSpPr>
            <p:nvPr/>
          </p:nvSpPr>
          <p:spPr bwMode="auto">
            <a:xfrm>
              <a:off x="1584" y="173"/>
              <a:ext cx="0" cy="34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60" name="Line 84"/>
            <p:cNvSpPr>
              <a:spLocks noChangeShapeType="1"/>
            </p:cNvSpPr>
            <p:nvPr/>
          </p:nvSpPr>
          <p:spPr bwMode="auto">
            <a:xfrm>
              <a:off x="2016" y="173"/>
              <a:ext cx="0" cy="34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61" name="Line 85"/>
            <p:cNvSpPr>
              <a:spLocks noChangeShapeType="1"/>
            </p:cNvSpPr>
            <p:nvPr/>
          </p:nvSpPr>
          <p:spPr bwMode="auto">
            <a:xfrm>
              <a:off x="2448" y="173"/>
              <a:ext cx="0" cy="34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62" name="Line 86"/>
            <p:cNvSpPr>
              <a:spLocks noChangeShapeType="1"/>
            </p:cNvSpPr>
            <p:nvPr/>
          </p:nvSpPr>
          <p:spPr bwMode="auto">
            <a:xfrm>
              <a:off x="288" y="3612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63" name="Line 87"/>
            <p:cNvSpPr>
              <a:spLocks noChangeShapeType="1"/>
            </p:cNvSpPr>
            <p:nvPr/>
          </p:nvSpPr>
          <p:spPr bwMode="auto">
            <a:xfrm>
              <a:off x="2880" y="2752"/>
              <a:ext cx="0" cy="43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64" name="Line 88"/>
            <p:cNvSpPr>
              <a:spLocks noChangeShapeType="1"/>
            </p:cNvSpPr>
            <p:nvPr/>
          </p:nvSpPr>
          <p:spPr bwMode="auto">
            <a:xfrm>
              <a:off x="2880" y="1033"/>
              <a:ext cx="0" cy="1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65" name="Line 89"/>
            <p:cNvSpPr>
              <a:spLocks noChangeShapeType="1"/>
            </p:cNvSpPr>
            <p:nvPr/>
          </p:nvSpPr>
          <p:spPr bwMode="auto">
            <a:xfrm>
              <a:off x="288" y="173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66" name="Line 90"/>
            <p:cNvSpPr>
              <a:spLocks noChangeShapeType="1"/>
            </p:cNvSpPr>
            <p:nvPr/>
          </p:nvSpPr>
          <p:spPr bwMode="auto">
            <a:xfrm>
              <a:off x="288" y="2752"/>
              <a:ext cx="0" cy="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67" name="Line 91"/>
            <p:cNvSpPr>
              <a:spLocks noChangeShapeType="1"/>
            </p:cNvSpPr>
            <p:nvPr/>
          </p:nvSpPr>
          <p:spPr bwMode="auto">
            <a:xfrm>
              <a:off x="720" y="2322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68" name="Line 92"/>
            <p:cNvSpPr>
              <a:spLocks noChangeShapeType="1"/>
            </p:cNvSpPr>
            <p:nvPr/>
          </p:nvSpPr>
          <p:spPr bwMode="auto">
            <a:xfrm>
              <a:off x="720" y="1463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69" name="Line 93"/>
            <p:cNvSpPr>
              <a:spLocks noChangeShapeType="1"/>
            </p:cNvSpPr>
            <p:nvPr/>
          </p:nvSpPr>
          <p:spPr bwMode="auto">
            <a:xfrm>
              <a:off x="1152" y="1893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570" name="Line 94"/>
            <p:cNvSpPr>
              <a:spLocks noChangeShapeType="1"/>
            </p:cNvSpPr>
            <p:nvPr/>
          </p:nvSpPr>
          <p:spPr bwMode="auto">
            <a:xfrm>
              <a:off x="720" y="2322"/>
              <a:ext cx="0" cy="12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67" name="Picture 7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214" y="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25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24 0.02312 L -1.40052 0.297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</p:childTnLst>
        </p:cTn>
      </p:par>
    </p:tnLst>
    <p:bldLst>
      <p:bldP spid="30724" grpId="0" animBg="1" autoUpdateAnimBg="0"/>
      <p:bldP spid="30724" grpId="1" animBg="1"/>
      <p:bldP spid="30725" grpId="0" animBg="1" autoUpdateAnimBg="0"/>
      <p:bldP spid="30725" grpId="1" animBg="1"/>
      <p:bldP spid="30726" grpId="0" animBg="1" autoUpdateAnimBg="0"/>
      <p:bldP spid="30727" grpId="0" animBg="1" autoUpdateAnimBg="0"/>
      <p:bldP spid="30727" grpId="1" animBg="1"/>
      <p:bldP spid="307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исунок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924300" y="3860800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км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924300" y="2852738"/>
            <a:ext cx="2052638" cy="7831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</a:rPr>
              <a:t>66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</a:rPr>
              <a:t>км </a:t>
            </a:r>
            <a:endParaRPr lang="ru-RU" sz="4000" b="1" i="1" dirty="0">
              <a:latin typeface="Times New Roman" panose="02020603050405020304" pitchFamily="18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924300" y="4941888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 км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924300" y="1916113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км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011863" y="1412875"/>
            <a:ext cx="2881312" cy="936625"/>
          </a:xfrm>
          <a:prstGeom prst="wedgeRoundRectCallout">
            <a:avLst>
              <a:gd name="adj1" fmla="val 29722"/>
              <a:gd name="adj2" fmla="val 165931"/>
              <a:gd name="adj3" fmla="val 16667"/>
            </a:avLst>
          </a:prstGeom>
          <a:gradFill rotWithShape="1">
            <a:gsLst>
              <a:gs pos="0">
                <a:srgbClr val="BEEEF8"/>
              </a:gs>
              <a:gs pos="50000">
                <a:srgbClr val="F8FDFE"/>
              </a:gs>
              <a:gs pos="100000">
                <a:srgbClr val="BEEEF8"/>
              </a:gs>
            </a:gsLst>
            <a:lin ang="5400000" scaled="1"/>
          </a:gra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Правильно!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500166" y="1428736"/>
            <a:ext cx="914400" cy="914400"/>
          </a:xfrm>
          <a:prstGeom prst="rect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км/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500166" y="2357430"/>
            <a:ext cx="914400" cy="914400"/>
          </a:xfrm>
          <a:prstGeom prst="rect">
            <a:avLst/>
          </a:prstGeom>
          <a:solidFill>
            <a:srgbClr val="C1FF1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ctr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sz="2800" dirty="0" smtClean="0">
                <a:solidFill>
                  <a:schemeClr val="tx1"/>
                </a:solidFill>
              </a:rPr>
              <a:t>     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500166" y="328612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28860" y="1428736"/>
            <a:ext cx="914400" cy="914400"/>
          </a:xfrm>
          <a:prstGeom prst="rect">
            <a:avLst/>
          </a:prstGeom>
          <a:solidFill>
            <a:srgbClr val="FF99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428860" y="2357430"/>
            <a:ext cx="914400" cy="91440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428860" y="3286124"/>
            <a:ext cx="914400" cy="914400"/>
          </a:xfrm>
          <a:prstGeom prst="rect">
            <a:avLst/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7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214" y="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00100" y="214290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sz="2800" b="1" dirty="0" smtClean="0">
                <a:latin typeface="Times New Roman" panose="02020603050405020304" pitchFamily="18" charset="0"/>
              </a:rPr>
              <a:t>Використовуючи формулу </a:t>
            </a:r>
            <a:r>
              <a:rPr lang="uk-UA" sz="2800" b="1" i="1" dirty="0" smtClean="0">
                <a:latin typeface="Times New Roman" panose="02020603050405020304" pitchFamily="18" charset="0"/>
              </a:rPr>
              <a:t>s</a:t>
            </a:r>
            <a:r>
              <a:rPr lang="uk-UA" sz="2800" b="1" dirty="0" smtClean="0">
                <a:latin typeface="Times New Roman" panose="02020603050405020304" pitchFamily="18" charset="0"/>
              </a:rPr>
              <a:t> =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vt</a:t>
            </a:r>
            <a:r>
              <a:rPr lang="en-US" sz="2800" b="1" dirty="0" smtClean="0">
                <a:latin typeface="Times New Roman" panose="02020603050405020304" pitchFamily="18" charset="0"/>
              </a:rPr>
              <a:t>, </a:t>
            </a:r>
            <a:r>
              <a:rPr lang="uk-UA" sz="2800" b="1" dirty="0" smtClean="0">
                <a:latin typeface="Times New Roman" panose="02020603050405020304" pitchFamily="18" charset="0"/>
              </a:rPr>
              <a:t>знайти невідому величину:</a:t>
            </a:r>
            <a:endParaRPr lang="uk-UA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24 0.02312 L -1.40052 0.297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</p:childTnLst>
        </p:cTn>
      </p:par>
    </p:tnLst>
    <p:bldLst>
      <p:bldP spid="30724" grpId="0" animBg="1" autoUpdateAnimBg="0"/>
      <p:bldP spid="30724" grpId="1" animBg="1"/>
      <p:bldP spid="30725" grpId="0" animBg="1" autoUpdateAnimBg="0"/>
      <p:bldP spid="30725" grpId="1" animBg="1"/>
      <p:bldP spid="30726" grpId="0" animBg="1" autoUpdateAnimBg="0"/>
      <p:bldP spid="30727" grpId="0" animBg="1" autoUpdateAnimBg="0"/>
      <p:bldP spid="30727" grpId="1" animBg="1"/>
      <p:bldP spid="307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исунок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924300" y="3860800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r>
              <a:rPr lang="ru-RU" sz="4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924300" y="2852738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см</a:t>
            </a:r>
            <a:r>
              <a:rPr lang="ru-RU" sz="4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924300" y="4941888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480 см</a:t>
            </a:r>
            <a:r>
              <a:rPr lang="ru-RU" sz="4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924300" y="1916113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см</a:t>
            </a:r>
            <a:r>
              <a:rPr lang="ru-RU" sz="4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011863" y="1412875"/>
            <a:ext cx="2881312" cy="936625"/>
          </a:xfrm>
          <a:prstGeom prst="wedgeRoundRectCallout">
            <a:avLst>
              <a:gd name="adj1" fmla="val 29722"/>
              <a:gd name="adj2" fmla="val 165931"/>
              <a:gd name="adj3" fmla="val 16667"/>
            </a:avLst>
          </a:prstGeom>
          <a:gradFill rotWithShape="1">
            <a:gsLst>
              <a:gs pos="0">
                <a:srgbClr val="BEEEF8"/>
              </a:gs>
              <a:gs pos="50000">
                <a:srgbClr val="F8FDFE"/>
              </a:gs>
              <a:gs pos="100000">
                <a:srgbClr val="BEEEF8"/>
              </a:gs>
            </a:gsLst>
            <a:lin ang="5400000" scaled="1"/>
          </a:gra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Правильно!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14348" y="3286124"/>
            <a:ext cx="914400" cy="914400"/>
          </a:xfrm>
          <a:prstGeom prst="rect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643042" y="3286124"/>
            <a:ext cx="914400" cy="914400"/>
          </a:xfrm>
          <a:prstGeom prst="rect">
            <a:avLst/>
          </a:prstGeom>
          <a:solidFill>
            <a:srgbClr val="FF99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48" y="4214818"/>
            <a:ext cx="914400" cy="914400"/>
          </a:xfrm>
          <a:prstGeom prst="rect">
            <a:avLst/>
          </a:prstGeom>
          <a:solidFill>
            <a:srgbClr val="C1FF1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643042" y="4214818"/>
            <a:ext cx="914400" cy="91440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14348" y="514351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643042" y="5143512"/>
            <a:ext cx="914400" cy="914400"/>
          </a:xfrm>
          <a:prstGeom prst="rect">
            <a:avLst/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857224" y="0"/>
            <a:ext cx="6572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sz="2800" b="1" dirty="0" smtClean="0">
                <a:latin typeface="Times New Roman" panose="02020603050405020304" pitchFamily="18" charset="0"/>
              </a:rPr>
              <a:t>Використовуючи формулу </a:t>
            </a:r>
            <a:r>
              <a:rPr lang="uk-UA" sz="2800" b="1" i="1" dirty="0" smtClean="0">
                <a:latin typeface="Times New Roman" panose="02020603050405020304" pitchFamily="18" charset="0"/>
              </a:rPr>
              <a:t>S</a:t>
            </a:r>
            <a:r>
              <a:rPr lang="uk-UA" sz="2800" b="1" dirty="0" smtClean="0">
                <a:latin typeface="Times New Roman" panose="02020603050405020304" pitchFamily="18" charset="0"/>
              </a:rPr>
              <a:t> =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ab</a:t>
            </a:r>
            <a:r>
              <a:rPr lang="en-US" sz="2800" b="1" dirty="0" smtClean="0">
                <a:latin typeface="Times New Roman" panose="02020603050405020304" pitchFamily="18" charset="0"/>
              </a:rPr>
              <a:t>,</a:t>
            </a:r>
            <a:r>
              <a:rPr lang="uk-UA" sz="2800" b="1" dirty="0" smtClean="0">
                <a:latin typeface="Times New Roman" panose="02020603050405020304" pitchFamily="18" charset="0"/>
              </a:rPr>
              <a:t> знайти невідому величину</a:t>
            </a:r>
            <a:r>
              <a:rPr lang="uk-UA" sz="2800" dirty="0" smtClean="0">
                <a:latin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</a:rPr>
              <a:t>:</a:t>
            </a:r>
            <a:endParaRPr lang="uk-UA" sz="2800" b="1" dirty="0">
              <a:latin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00034" y="1000108"/>
            <a:ext cx="3143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= </a:t>
            </a:r>
            <a:r>
              <a:rPr lang="uk-UA" sz="4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0" y="100010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643042" y="178592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7" name="Picture 7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214" y="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25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75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24 0.02312 L -1.40052 0.297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</p:childTnLst>
        </p:cTn>
      </p:par>
    </p:tnLst>
    <p:bldLst>
      <p:bldP spid="30724" grpId="0" animBg="1" autoUpdateAnimBg="0"/>
      <p:bldP spid="30724" grpId="1" animBg="1"/>
      <p:bldP spid="30725" grpId="0" animBg="1" autoUpdateAnimBg="0"/>
      <p:bldP spid="30725" grpId="1" animBg="1"/>
      <p:bldP spid="30726" grpId="0" animBg="1" autoUpdateAnimBg="0"/>
      <p:bldP spid="30727" grpId="0" animBg="1" autoUpdateAnimBg="0"/>
      <p:bldP spid="30727" grpId="1" animBg="1"/>
      <p:bldP spid="307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исунок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924300" y="3860800"/>
            <a:ext cx="2052638" cy="7831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4320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4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 smtClean="0">
                <a:latin typeface="Times New Roman" panose="02020603050405020304" pitchFamily="18" charset="0"/>
              </a:rPr>
              <a:t> </a:t>
            </a:r>
            <a:endParaRPr lang="ru-RU" sz="4000" b="1" i="1" dirty="0">
              <a:latin typeface="Times New Roman" panose="02020603050405020304" pitchFamily="18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924300" y="2852738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м</a:t>
            </a:r>
            <a:r>
              <a:rPr lang="ru-RU" sz="4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924300" y="4941888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</a:t>
            </a:r>
            <a:r>
              <a:rPr lang="ru-RU" sz="4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924300" y="1916113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480 м</a:t>
            </a:r>
            <a:r>
              <a:rPr lang="ru-RU" sz="4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011863" y="1412875"/>
            <a:ext cx="2881312" cy="936625"/>
          </a:xfrm>
          <a:prstGeom prst="wedgeRoundRectCallout">
            <a:avLst>
              <a:gd name="adj1" fmla="val 29722"/>
              <a:gd name="adj2" fmla="val 165931"/>
              <a:gd name="adj3" fmla="val 16667"/>
            </a:avLst>
          </a:prstGeom>
          <a:gradFill rotWithShape="1">
            <a:gsLst>
              <a:gs pos="0">
                <a:srgbClr val="BEEEF8"/>
              </a:gs>
              <a:gs pos="50000">
                <a:srgbClr val="F8FDFE"/>
              </a:gs>
              <a:gs pos="100000">
                <a:srgbClr val="BEEEF8"/>
              </a:gs>
            </a:gsLst>
            <a:lin ang="5400000" scaled="1"/>
          </a:gra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Правильно!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14348" y="3286124"/>
            <a:ext cx="914400" cy="914400"/>
          </a:xfrm>
          <a:prstGeom prst="rect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643042" y="3286124"/>
            <a:ext cx="914400" cy="914400"/>
          </a:xfrm>
          <a:prstGeom prst="rect">
            <a:avLst/>
          </a:prstGeom>
          <a:solidFill>
            <a:srgbClr val="FF99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48" y="4214818"/>
            <a:ext cx="914400" cy="914400"/>
          </a:xfrm>
          <a:prstGeom prst="rect">
            <a:avLst/>
          </a:prstGeom>
          <a:solidFill>
            <a:srgbClr val="C1FF1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643042" y="4214818"/>
            <a:ext cx="914400" cy="91440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14348" y="514351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643042" y="5143512"/>
            <a:ext cx="914400" cy="914400"/>
          </a:xfrm>
          <a:prstGeom prst="rect">
            <a:avLst/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57224" y="0"/>
            <a:ext cx="6572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sz="2800" b="1" dirty="0" smtClean="0">
                <a:latin typeface="Times New Roman" panose="02020603050405020304" pitchFamily="18" charset="0"/>
              </a:rPr>
              <a:t>Використовуючи формулу </a:t>
            </a:r>
            <a:r>
              <a:rPr lang="uk-UA" sz="2800" b="1" i="1" dirty="0" smtClean="0">
                <a:latin typeface="Times New Roman" panose="02020603050405020304" pitchFamily="18" charset="0"/>
              </a:rPr>
              <a:t>S</a:t>
            </a:r>
            <a:r>
              <a:rPr lang="uk-UA" sz="2800" b="1" dirty="0" smtClean="0">
                <a:latin typeface="Times New Roman" panose="02020603050405020304" pitchFamily="18" charset="0"/>
              </a:rPr>
              <a:t> =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ab</a:t>
            </a:r>
            <a:r>
              <a:rPr lang="en-US" sz="2800" b="1" dirty="0" smtClean="0">
                <a:latin typeface="Times New Roman" panose="02020603050405020304" pitchFamily="18" charset="0"/>
              </a:rPr>
              <a:t>,</a:t>
            </a:r>
            <a:r>
              <a:rPr lang="uk-UA" sz="2800" b="1" dirty="0" smtClean="0">
                <a:latin typeface="Times New Roman" panose="02020603050405020304" pitchFamily="18" charset="0"/>
              </a:rPr>
              <a:t> знайти невідому величину</a:t>
            </a:r>
            <a:r>
              <a:rPr lang="uk-UA" sz="2800" dirty="0" smtClean="0">
                <a:latin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</a:rPr>
              <a:t>:</a:t>
            </a:r>
            <a:endParaRPr lang="uk-UA" sz="2800" b="1" dirty="0">
              <a:latin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00034" y="1000108"/>
            <a:ext cx="3143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= </a:t>
            </a:r>
            <a:r>
              <a:rPr lang="uk-UA" sz="4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0" y="100010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643042" y="178592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7" name="Picture 7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214" y="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24 0.02312 L -1.40052 0.297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</p:childTnLst>
        </p:cTn>
      </p:par>
    </p:tnLst>
    <p:bldLst>
      <p:bldP spid="30724" grpId="0" animBg="1" autoUpdateAnimBg="0"/>
      <p:bldP spid="30724" grpId="1" animBg="1"/>
      <p:bldP spid="30725" grpId="0" animBg="1" autoUpdateAnimBg="0"/>
      <p:bldP spid="30725" grpId="1" animBg="1"/>
      <p:bldP spid="30726" grpId="0" animBg="1" autoUpdateAnimBg="0"/>
      <p:bldP spid="30727" grpId="0" animBg="1" autoUpdateAnimBg="0"/>
      <p:bldP spid="30727" grpId="1" animBg="1"/>
      <p:bldP spid="307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исунок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924300" y="3860800"/>
            <a:ext cx="2052638" cy="7831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4000" b="1" i="1" dirty="0" smtClean="0">
                <a:latin typeface="Times New Roman" panose="02020603050405020304" pitchFamily="18" charset="0"/>
              </a:rPr>
              <a:t> </a:t>
            </a:r>
            <a:endParaRPr lang="ru-RU" sz="4000" b="1" i="1" dirty="0">
              <a:latin typeface="Times New Roman" panose="02020603050405020304" pitchFamily="18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3924300" y="2852738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м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924300" y="4941888"/>
            <a:ext cx="2052638" cy="78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м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924300" y="1916113"/>
            <a:ext cx="2052638" cy="7831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9933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1440 м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011863" y="1412875"/>
            <a:ext cx="2881312" cy="936625"/>
          </a:xfrm>
          <a:prstGeom prst="wedgeRoundRectCallout">
            <a:avLst>
              <a:gd name="adj1" fmla="val 29722"/>
              <a:gd name="adj2" fmla="val 165931"/>
              <a:gd name="adj3" fmla="val 16667"/>
            </a:avLst>
          </a:prstGeom>
          <a:gradFill rotWithShape="1">
            <a:gsLst>
              <a:gs pos="0">
                <a:srgbClr val="BEEEF8"/>
              </a:gs>
              <a:gs pos="50000">
                <a:srgbClr val="F8FDFE"/>
              </a:gs>
              <a:gs pos="100000">
                <a:srgbClr val="BEEEF8"/>
              </a:gs>
            </a:gsLst>
            <a:lin ang="5400000" scaled="1"/>
          </a:gra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Правильно!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14348" y="3286124"/>
            <a:ext cx="914400" cy="914400"/>
          </a:xfrm>
          <a:prstGeom prst="rect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643042" y="3286124"/>
            <a:ext cx="914400" cy="914400"/>
          </a:xfrm>
          <a:prstGeom prst="rect">
            <a:avLst/>
          </a:prstGeom>
          <a:solidFill>
            <a:srgbClr val="FF99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4348" y="4214818"/>
            <a:ext cx="914400" cy="914400"/>
          </a:xfrm>
          <a:prstGeom prst="rect">
            <a:avLst/>
          </a:prstGeom>
          <a:solidFill>
            <a:srgbClr val="C1FF1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643042" y="4214818"/>
            <a:ext cx="914400" cy="91440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14348" y="514351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643042" y="5143512"/>
            <a:ext cx="914400" cy="914400"/>
          </a:xfrm>
          <a:prstGeom prst="rect">
            <a:avLst/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57224" y="0"/>
            <a:ext cx="6572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sz="2800" b="1" dirty="0" smtClean="0">
                <a:latin typeface="Times New Roman" panose="02020603050405020304" pitchFamily="18" charset="0"/>
              </a:rPr>
              <a:t>Використовуючи формулу </a:t>
            </a:r>
            <a:r>
              <a:rPr lang="uk-UA" sz="2800" b="1" i="1" dirty="0" smtClean="0">
                <a:latin typeface="Times New Roman" panose="02020603050405020304" pitchFamily="18" charset="0"/>
              </a:rPr>
              <a:t>S</a:t>
            </a:r>
            <a:r>
              <a:rPr lang="uk-UA" sz="2800" b="1" dirty="0" smtClean="0">
                <a:latin typeface="Times New Roman" panose="02020603050405020304" pitchFamily="18" charset="0"/>
              </a:rPr>
              <a:t> =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ab</a:t>
            </a:r>
            <a:r>
              <a:rPr lang="en-US" sz="2800" b="1" dirty="0" smtClean="0">
                <a:latin typeface="Times New Roman" panose="02020603050405020304" pitchFamily="18" charset="0"/>
              </a:rPr>
              <a:t>,</a:t>
            </a:r>
            <a:r>
              <a:rPr lang="uk-UA" sz="2800" b="1" dirty="0" smtClean="0">
                <a:latin typeface="Times New Roman" panose="02020603050405020304" pitchFamily="18" charset="0"/>
              </a:rPr>
              <a:t> знайти невідому величину</a:t>
            </a:r>
            <a:r>
              <a:rPr lang="uk-UA" sz="2800" dirty="0" smtClean="0">
                <a:latin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</a:rPr>
              <a:t>:</a:t>
            </a:r>
            <a:endParaRPr lang="uk-UA" sz="2800" b="1" dirty="0">
              <a:latin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00034" y="1000108"/>
            <a:ext cx="3143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uk-UA" sz="4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= </a:t>
            </a:r>
            <a:r>
              <a:rPr lang="uk-UA" sz="4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ab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0" y="100010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643042" y="178592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7" name="Picture 7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214" y="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25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24 0.02312 L -1.40052 0.297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</p:childTnLst>
        </p:cTn>
      </p:par>
    </p:tnLst>
    <p:bldLst>
      <p:bldP spid="30724" grpId="0" animBg="1" autoUpdateAnimBg="0"/>
      <p:bldP spid="30724" grpId="1" animBg="1"/>
      <p:bldP spid="30725" grpId="0" animBg="1" autoUpdateAnimBg="0"/>
      <p:bldP spid="30725" grpId="1" animBg="1"/>
      <p:bldP spid="30726" grpId="0" animBg="1" autoUpdateAnimBg="0"/>
      <p:bldP spid="30727" grpId="0" animBg="1" autoUpdateAnimBg="0"/>
      <p:bldP spid="30727" grpId="1" animBg="1"/>
      <p:bldP spid="307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54758"/>
          </a:xfrm>
        </p:spPr>
        <p:txBody>
          <a:bodyPr/>
          <a:lstStyle/>
          <a:p>
            <a:pPr algn="l"/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Пані  Формулі </a:t>
            </a:r>
            <a:r>
              <a:rPr lang="uk-UA" sz="6000" b="1" dirty="0" smtClean="0">
                <a:solidFill>
                  <a:srgbClr val="336600"/>
                </a:solidFill>
                <a:latin typeface="Monotype Corsiva" pitchFamily="66" charset="0"/>
              </a:rPr>
              <a:t>так сподобалось, як працюють учні  5 класу, що вона запропонувала їм трішки відпочити і здійснити подорож до чарівного палацу рівнянь. </a:t>
            </a:r>
            <a:br>
              <a:rPr lang="uk-UA" sz="6000" b="1" dirty="0" smtClean="0">
                <a:solidFill>
                  <a:srgbClr val="336600"/>
                </a:solidFill>
                <a:latin typeface="Monotype Corsiva" pitchFamily="66" charset="0"/>
              </a:rPr>
            </a:br>
            <a:r>
              <a:rPr lang="uk-UA" sz="6000" b="1" dirty="0" smtClean="0">
                <a:solidFill>
                  <a:srgbClr val="336600"/>
                </a:solidFill>
                <a:latin typeface="Monotype Corsiva" pitchFamily="66" charset="0"/>
              </a:rPr>
              <a:t>(</a:t>
            </a:r>
            <a:r>
              <a:rPr lang="uk-UA" sz="6000" b="1" dirty="0" err="1" smtClean="0">
                <a:solidFill>
                  <a:srgbClr val="336600"/>
                </a:solidFill>
                <a:latin typeface="Monotype Corsiva" pitchFamily="66" charset="0"/>
              </a:rPr>
              <a:t>Фізхвилинка</a:t>
            </a:r>
            <a:r>
              <a:rPr lang="uk-UA" sz="6000" b="1" dirty="0" smtClean="0">
                <a:solidFill>
                  <a:srgbClr val="336600"/>
                </a:solidFill>
                <a:latin typeface="Monotype Corsiva" pitchFamily="66" charset="0"/>
              </a:rPr>
              <a:t>)</a:t>
            </a:r>
            <a:endParaRPr lang="ru-RU" sz="6000" b="1" dirty="0">
              <a:solidFill>
                <a:srgbClr val="33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143380"/>
            <a:ext cx="1430786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at0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538413"/>
            <a:ext cx="63309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1000108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6600CC"/>
                </a:solidFill>
                <a:latin typeface="Monotype Corsiva" pitchFamily="66" charset="0"/>
              </a:rPr>
              <a:t>Дорога до палацу була мальовничою, а сам палац охороняли дві чарівні феї.</a:t>
            </a:r>
            <a:endParaRPr lang="ru-RU" sz="40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-857288" y="260350"/>
            <a:ext cx="10501386" cy="65976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CC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Жила-Була  у казковому палаці загадкова пані </a:t>
            </a:r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Формула</a:t>
            </a:r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. </a:t>
            </a:r>
          </a:p>
          <a:p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Вона була непосидюча й постійно подорожувала </a:t>
            </a:r>
          </a:p>
          <a:p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країною  Математика</a:t>
            </a:r>
            <a:r>
              <a:rPr lang="ru-RU" sz="3200" b="1" dirty="0" smtClean="0">
                <a:solidFill>
                  <a:srgbClr val="006600"/>
                </a:solidFill>
                <a:latin typeface="Monotype Corsiva" pitchFamily="66" charset="0"/>
              </a:rPr>
              <a:t>. </a:t>
            </a:r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Вона мала безліч імен і так</a:t>
            </a:r>
            <a:r>
              <a:rPr lang="ru-RU" sz="3200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</a:p>
          <a:p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часто мінялася, що піддані не впізнавали</a:t>
            </a:r>
            <a:r>
              <a:rPr lang="ru-RU" sz="3200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її  особу. То </a:t>
            </a:r>
          </a:p>
          <a:p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вона </a:t>
            </a:r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Формула Шляху</a:t>
            </a:r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, то </a:t>
            </a:r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Формула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для обчислення </a:t>
            </a:r>
          </a:p>
          <a:p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Площі Прямокутника</a:t>
            </a:r>
            <a:r>
              <a:rPr lang="uk-UA" sz="3200" b="1" dirty="0" smtClean="0">
                <a:solidFill>
                  <a:srgbClr val="336600"/>
                </a:solidFill>
                <a:latin typeface="Monotype Corsiva" pitchFamily="66" charset="0"/>
              </a:rPr>
              <a:t>,</a:t>
            </a:r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3200" b="1" dirty="0" smtClean="0">
                <a:solidFill>
                  <a:srgbClr val="336600"/>
                </a:solidFill>
                <a:latin typeface="Monotype Corsiva" pitchFamily="66" charset="0"/>
              </a:rPr>
              <a:t>то</a:t>
            </a:r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 Формула периметру.</a:t>
            </a:r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Вона дуже добра й завжди готова допомогти тому,</a:t>
            </a:r>
            <a:r>
              <a:rPr lang="ru-RU" sz="3200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хто </a:t>
            </a:r>
          </a:p>
          <a:p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не тільки впізнає її з першого погляду, але</a:t>
            </a:r>
            <a:r>
              <a:rPr lang="ru-RU" sz="3200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й </a:t>
            </a:r>
          </a:p>
          <a:p>
            <a:r>
              <a:rPr lang="uk-UA" sz="3200" b="1" dirty="0" smtClean="0">
                <a:solidFill>
                  <a:srgbClr val="006600"/>
                </a:solidFill>
                <a:latin typeface="Monotype Corsiva" pitchFamily="66" charset="0"/>
              </a:rPr>
              <a:t>знає напам'ять усі її імена. Тому що </a:t>
            </a:r>
            <a:endParaRPr lang="ru-RU" sz="32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r>
              <a:rPr lang="uk-UA" sz="4000" b="1" dirty="0" smtClean="0">
                <a:solidFill>
                  <a:srgbClr val="CC3300"/>
                </a:solidFill>
                <a:latin typeface="Monotype Corsiva" pitchFamily="66" charset="0"/>
              </a:rPr>
              <a:t>ФОРМУЛА	 - це</a:t>
            </a:r>
            <a:endParaRPr lang="ru-RU" sz="4000" b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pic>
        <p:nvPicPr>
          <p:cNvPr id="4102" name="Picture 6" descr="KNIGH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059238"/>
            <a:ext cx="2547938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KNIGH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4059238"/>
            <a:ext cx="251936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71604" y="357166"/>
            <a:ext cx="7029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КАЗКА ПРО </a:t>
            </a:r>
            <a:r>
              <a:rPr lang="uk-UA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ПАНІ ФОРМУЛУ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9" descr="KNIGH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400" y="4211638"/>
            <a:ext cx="251936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KNIGH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1773238"/>
            <a:ext cx="251936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KNIGH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ANDS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581525"/>
            <a:ext cx="19240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5.55556E-6 L -1.2599 5.55556E-6 " pathEditMode="relative" ptsTypes="AA">
                                      <p:cBhvr>
                                        <p:cTn id="14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4 -0.0044 L -1.32274 -0.0044 " pathEditMode="relative" rAng="0" ptsTypes="AA">
                                      <p:cBhvr>
                                        <p:cTn id="21" dur="5000" spd="-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5.55556E-6 L -1.2599 5.55556E-6 " pathEditMode="relative" ptsTypes="AA">
                                      <p:cBhvr>
                                        <p:cTn id="28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5.55556E-6 L -1.2599 5.55556E-6 " pathEditMode="relative" ptsTypes="AA">
                                      <p:cBhvr>
                                        <p:cTn id="35" dur="5000" spd="-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5.55556E-6 L -1.2599 5.55556E-6 " pathEditMode="relative" ptsTypes="AA">
                                      <p:cBhvr>
                                        <p:cTn id="42" dur="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3" name="Picture 8" descr="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86124"/>
            <a:ext cx="2390370" cy="3000372"/>
          </a:xfrm>
          <a:prstGeom prst="rect">
            <a:avLst/>
          </a:prstGeom>
          <a:noFill/>
        </p:spPr>
      </p:pic>
      <p:pic>
        <p:nvPicPr>
          <p:cNvPr id="4" name="Picture 9" descr="00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143248"/>
            <a:ext cx="2133933" cy="2928934"/>
          </a:xfrm>
          <a:prstGeom prst="rect">
            <a:avLst/>
          </a:prstGeom>
          <a:noFill/>
        </p:spPr>
      </p:pic>
      <p:pic>
        <p:nvPicPr>
          <p:cNvPr id="5" name="Picture 17" descr="530568e1e667421dbb64a5669910e3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550" y="0"/>
            <a:ext cx="3600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362399">
            <a:off x="4071934" y="1571612"/>
            <a:ext cx="24639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ПАЛАЦ РІВНЯНЬ</a:t>
            </a:r>
            <a:endParaRPr lang="ru-RU" sz="2000" b="1" i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9e0c372df10c"/>
          <p:cNvSpPr>
            <a:spLocks noChangeArrowheads="1"/>
          </p:cNvSpPr>
          <p:nvPr/>
        </p:nvSpPr>
        <p:spPr bwMode="auto">
          <a:xfrm>
            <a:off x="-500098" y="0"/>
            <a:ext cx="10072758" cy="6858000"/>
          </a:xfrm>
          <a:prstGeom prst="verticalScroll">
            <a:avLst>
              <a:gd name="adj" fmla="val 1250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endPara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endPara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endPara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Пропуском до Палацу рівнянь</a:t>
            </a:r>
          </a:p>
          <a:p>
            <a:pPr algn="ctr"/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було проведення гри </a:t>
            </a:r>
          </a:p>
          <a:p>
            <a:pPr algn="ctr"/>
            <a:r>
              <a:rPr lang="uk-UA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“Незакінчене</a:t>
            </a: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речення”</a:t>
            </a: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</a:t>
            </a:r>
          </a:p>
          <a:p>
            <a:pPr algn="ctr"/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яку запропонували </a:t>
            </a:r>
          </a:p>
          <a:p>
            <a:pPr algn="ctr"/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чарівні феї.</a:t>
            </a:r>
          </a:p>
          <a:p>
            <a:pPr algn="ctr"/>
            <a:endParaRPr lang="uk-UA" sz="5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endParaRPr lang="uk-UA" sz="5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endParaRPr lang="uk-UA" sz="5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8" descr="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2540000"/>
            <a:ext cx="3440113" cy="4318000"/>
          </a:xfrm>
          <a:prstGeom prst="rect">
            <a:avLst/>
          </a:prstGeom>
          <a:noFill/>
        </p:spPr>
      </p:pic>
      <p:pic>
        <p:nvPicPr>
          <p:cNvPr id="4" name="Picture 9" descr="00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2540000"/>
            <a:ext cx="2619375" cy="43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357158" y="1428712"/>
            <a:ext cx="8072494" cy="54292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71538" y="2972361"/>
            <a:ext cx="6643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1538" y="2634429"/>
            <a:ext cx="70723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рівнянням називається…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коренем рівняння називають…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розв’язати рівняння – це означає…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071810"/>
            <a:ext cx="721523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рівність, яка містить невідоме число, позначене буквою.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786190"/>
            <a:ext cx="6357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 значення невідомого, при  якому рівняння перетворюється на правильну числову рівність.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5072074"/>
            <a:ext cx="44291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знайти всі його корені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6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0" y="0"/>
            <a:ext cx="9144000" cy="70723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71538" y="2972361"/>
            <a:ext cx="6643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0172" y="1000108"/>
            <a:ext cx="56535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1. Щоб знайти невідомий доданок, треба…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39925" y="1357298"/>
            <a:ext cx="46051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Від суми відняти відомий доданок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1643050"/>
            <a:ext cx="59773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2. Щоб знайти невідоме зменшуване, треба…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5806" y="2428868"/>
            <a:ext cx="57771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3. Щоб знайти невідомий від</a:t>
            </a:r>
            <a:r>
              <a:rPr lang="en-U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’</a:t>
            </a:r>
            <a:r>
              <a:rPr lang="uk-UA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ємник</a:t>
            </a:r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, треба…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2071678"/>
            <a:ext cx="37639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До різниці додати від</a:t>
            </a:r>
            <a:r>
              <a:rPr lang="en-U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’</a:t>
            </a:r>
            <a:r>
              <a:rPr lang="uk-UA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ємник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2786058"/>
            <a:ext cx="46742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Від зменшуваного відняти різницю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3143248"/>
            <a:ext cx="57096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4. Щоб знайти невідомий множник, треба…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3500438"/>
            <a:ext cx="51304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Добуток поділити на відомий множник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4000504"/>
            <a:ext cx="52079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5. Щоб знайти невідоме ділене, треба…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4429132"/>
            <a:ext cx="39785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Частку помножити на дільник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0166" y="4714884"/>
            <a:ext cx="55847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6. Щоб знайти невідомий дільник, треба…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5214950"/>
            <a:ext cx="35249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Ділене поділити на частку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pPr algn="l"/>
            <a:r>
              <a:rPr lang="uk-UA" sz="5400" b="1" dirty="0" smtClean="0">
                <a:solidFill>
                  <a:srgbClr val="336600"/>
                </a:solidFill>
                <a:latin typeface="Monotype Corsiva" pitchFamily="66" charset="0"/>
              </a:rPr>
              <a:t>Чарівні феї пропустили учнів до кімнат палацу. Тут було так дивно, чарівно і загадково. На одній зі стін висів портрет китайського мислителя та філософа Конфуція, а поруч  була записана умова:</a:t>
            </a:r>
            <a:endParaRPr lang="ru-RU" sz="5400" b="1" dirty="0">
              <a:solidFill>
                <a:srgbClr val="33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5038727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4" descr="Папирус"/>
          <p:cNvSpPr>
            <a:spLocks noChangeArrowheads="1"/>
          </p:cNvSpPr>
          <p:nvPr/>
        </p:nvSpPr>
        <p:spPr bwMode="auto">
          <a:xfrm>
            <a:off x="4000496" y="-1000156"/>
            <a:ext cx="5934113" cy="7858156"/>
          </a:xfrm>
          <a:prstGeom prst="verticalScroll">
            <a:avLst>
              <a:gd name="adj" fmla="val 125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sz="3200" i="1" dirty="0">
              <a:solidFill>
                <a:schemeClr val="tx2"/>
              </a:solidFill>
            </a:endParaRPr>
          </a:p>
          <a:p>
            <a:pPr algn="ctr"/>
            <a:r>
              <a:rPr lang="uk-UA" sz="4400" i="1" dirty="0">
                <a:solidFill>
                  <a:schemeClr val="tx2"/>
                </a:solidFill>
              </a:rPr>
              <a:t> </a:t>
            </a:r>
            <a:endParaRPr lang="uk-UA" sz="4400" i="1" dirty="0" smtClean="0">
              <a:solidFill>
                <a:schemeClr val="tx2"/>
              </a:solidFill>
            </a:endParaRPr>
          </a:p>
          <a:p>
            <a:pPr algn="ctr"/>
            <a:endParaRPr lang="uk-UA" sz="4400" b="1" i="1" dirty="0" smtClean="0">
              <a:solidFill>
                <a:schemeClr val="tx2"/>
              </a:solidFill>
            </a:endParaRPr>
          </a:p>
          <a:p>
            <a:pPr algn="ctr"/>
            <a:endParaRPr lang="uk-UA" sz="4400" b="1" i="1" dirty="0" smtClean="0">
              <a:solidFill>
                <a:schemeClr val="tx2"/>
              </a:solidFill>
            </a:endParaRPr>
          </a:p>
          <a:p>
            <a:pPr algn="ctr"/>
            <a:endParaRPr lang="uk-UA" sz="4400" b="1" i="1" dirty="0" smtClean="0">
              <a:solidFill>
                <a:schemeClr val="tx2"/>
              </a:solidFill>
            </a:endParaRPr>
          </a:p>
          <a:p>
            <a:pPr algn="ctr"/>
            <a:endParaRPr lang="uk-UA" sz="4400" b="1" i="1" dirty="0" smtClean="0">
              <a:solidFill>
                <a:schemeClr val="tx2"/>
              </a:solidFill>
            </a:endParaRPr>
          </a:p>
          <a:p>
            <a:pPr algn="ctr"/>
            <a:r>
              <a:rPr lang="uk-UA" sz="4400" b="1" i="1" dirty="0" smtClean="0">
                <a:solidFill>
                  <a:schemeClr val="tx2"/>
                </a:solidFill>
              </a:rPr>
              <a:t>Конфуцій</a:t>
            </a:r>
            <a:endParaRPr lang="uk-UA" sz="4400" b="1" i="1" dirty="0">
              <a:solidFill>
                <a:schemeClr val="tx2"/>
              </a:solidFill>
            </a:endParaRPr>
          </a:p>
          <a:p>
            <a:pPr algn="ctr"/>
            <a:r>
              <a:rPr lang="en-US" sz="2400" dirty="0" err="1"/>
              <a:t>Кун</a:t>
            </a:r>
            <a:r>
              <a:rPr lang="en-US" sz="2400" dirty="0"/>
              <a:t> </a:t>
            </a:r>
            <a:r>
              <a:rPr lang="en-US" sz="2400" dirty="0" err="1"/>
              <a:t>Цю</a:t>
            </a:r>
            <a:endParaRPr lang="uk-UA" sz="2400" dirty="0"/>
          </a:p>
          <a:p>
            <a:pPr algn="ctr"/>
            <a:r>
              <a:rPr lang="en-US" sz="2400" dirty="0"/>
              <a:t> (</a:t>
            </a:r>
            <a:r>
              <a:rPr lang="en-US" sz="2400" dirty="0" err="1"/>
              <a:t>кит</a:t>
            </a:r>
            <a:r>
              <a:rPr lang="en-US" sz="2400" dirty="0"/>
              <a:t>. </a:t>
            </a:r>
            <a:r>
              <a:rPr lang="en-US" sz="2400" dirty="0" err="1"/>
              <a:t>孔子</a:t>
            </a:r>
            <a:r>
              <a:rPr lang="en-US" sz="2400" dirty="0" smtClean="0"/>
              <a:t>)</a:t>
            </a:r>
            <a:endParaRPr lang="uk-UA" sz="2400" dirty="0" smtClean="0"/>
          </a:p>
          <a:p>
            <a:pPr algn="ctr"/>
            <a:r>
              <a:rPr lang="uk-UA" sz="2400" dirty="0" smtClean="0"/>
              <a:t>551 </a:t>
            </a:r>
            <a:r>
              <a:rPr lang="uk-UA" sz="2400" dirty="0"/>
              <a:t>до н. е. – </a:t>
            </a:r>
            <a:r>
              <a:rPr lang="uk-UA" sz="2400" dirty="0" smtClean="0"/>
              <a:t>479 </a:t>
            </a:r>
            <a:r>
              <a:rPr lang="uk-UA" sz="2400" dirty="0"/>
              <a:t>до н. е.)</a:t>
            </a:r>
            <a:r>
              <a:rPr lang="ru-RU" sz="2400" dirty="0"/>
              <a:t> —</a:t>
            </a:r>
          </a:p>
          <a:p>
            <a:pPr algn="ctr"/>
            <a:r>
              <a:rPr lang="ru-RU" sz="2400" dirty="0"/>
              <a:t> </a:t>
            </a:r>
            <a:r>
              <a:rPr lang="uk-UA" sz="2400" dirty="0" smtClean="0"/>
              <a:t>китайський </a:t>
            </a:r>
            <a:r>
              <a:rPr lang="uk-UA" sz="2400" dirty="0"/>
              <a:t>мислитель </a:t>
            </a:r>
            <a:endParaRPr lang="uk-UA" sz="2400" dirty="0" smtClean="0"/>
          </a:p>
          <a:p>
            <a:pPr algn="ctr"/>
            <a:r>
              <a:rPr lang="uk-UA" sz="2400" dirty="0" smtClean="0"/>
              <a:t>та </a:t>
            </a:r>
            <a:r>
              <a:rPr lang="uk-UA" sz="2400" dirty="0"/>
              <a:t>філософ. </a:t>
            </a:r>
            <a:endParaRPr lang="uk-UA" sz="2400" i="1" dirty="0">
              <a:solidFill>
                <a:schemeClr val="tx2"/>
              </a:solidFill>
            </a:endParaRPr>
          </a:p>
        </p:txBody>
      </p:sp>
      <p:sp>
        <p:nvSpPr>
          <p:cNvPr id="9" name="AutoShape 97" descr="Полотно"/>
          <p:cNvSpPr>
            <a:spLocks noChangeArrowheads="1"/>
          </p:cNvSpPr>
          <p:nvPr/>
        </p:nvSpPr>
        <p:spPr bwMode="auto">
          <a:xfrm>
            <a:off x="0" y="1285860"/>
            <a:ext cx="4422780" cy="4357694"/>
          </a:xfrm>
          <a:prstGeom prst="verticalScroll">
            <a:avLst>
              <a:gd name="adj" fmla="val 125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rgbClr val="0000CC"/>
                </a:solidFill>
              </a:rPr>
              <a:t>Прочитай </a:t>
            </a:r>
          </a:p>
          <a:p>
            <a:pPr algn="ctr"/>
            <a:r>
              <a:rPr lang="uk-UA" sz="3200" b="1" dirty="0" smtClean="0">
                <a:solidFill>
                  <a:srgbClr val="0000CC"/>
                </a:solidFill>
              </a:rPr>
              <a:t>вислів, </a:t>
            </a:r>
          </a:p>
          <a:p>
            <a:pPr algn="ctr"/>
            <a:r>
              <a:rPr lang="uk-UA" sz="3200" b="1" dirty="0" err="1" smtClean="0">
                <a:solidFill>
                  <a:srgbClr val="0000CC"/>
                </a:solidFill>
              </a:rPr>
              <a:t>розв</a:t>
            </a:r>
            <a:r>
              <a:rPr lang="en-US" sz="3200" b="1" dirty="0" smtClean="0">
                <a:solidFill>
                  <a:srgbClr val="0000CC"/>
                </a:solidFill>
              </a:rPr>
              <a:t>’</a:t>
            </a:r>
            <a:r>
              <a:rPr lang="uk-UA" sz="3200" b="1" dirty="0" err="1" smtClean="0">
                <a:solidFill>
                  <a:srgbClr val="0000CC"/>
                </a:solidFill>
              </a:rPr>
              <a:t>язавши</a:t>
            </a:r>
            <a:r>
              <a:rPr lang="uk-UA" sz="3200" b="1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rgbClr val="0000CC"/>
                </a:solidFill>
              </a:rPr>
              <a:t>рівняння.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8" name="AutoShape 97" descr="Полотно"/>
          <p:cNvSpPr>
            <a:spLocks noChangeArrowheads="1"/>
          </p:cNvSpPr>
          <p:nvPr/>
        </p:nvSpPr>
        <p:spPr bwMode="auto">
          <a:xfrm>
            <a:off x="0" y="1214422"/>
            <a:ext cx="4422780" cy="4357694"/>
          </a:xfrm>
          <a:prstGeom prst="verticalScroll">
            <a:avLst>
              <a:gd name="adj" fmla="val 125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uk-UA" sz="3200" b="1" i="1" dirty="0">
                <a:solidFill>
                  <a:schemeClr val="tx2"/>
                </a:solidFill>
              </a:rPr>
              <a:t>	</a:t>
            </a:r>
            <a:r>
              <a:rPr lang="uk-UA" b="1" i="1" dirty="0">
                <a:solidFill>
                  <a:schemeClr val="tx2"/>
                </a:solidFill>
              </a:rPr>
              <a:t>1. Розв'яжіть рівняння.</a:t>
            </a:r>
          </a:p>
          <a:p>
            <a:pPr marL="342900" indent="-342900"/>
            <a:r>
              <a:rPr lang="uk-UA" b="1" i="1" dirty="0">
                <a:solidFill>
                  <a:schemeClr val="tx2"/>
                </a:solidFill>
              </a:rPr>
              <a:t>	</a:t>
            </a:r>
            <a:r>
              <a:rPr lang="uk-UA" b="1" i="1" dirty="0" smtClean="0">
                <a:solidFill>
                  <a:schemeClr val="tx2"/>
                </a:solidFill>
              </a:rPr>
              <a:t>2. </a:t>
            </a:r>
            <a:r>
              <a:rPr lang="uk-UA" b="1" i="1" dirty="0">
                <a:solidFill>
                  <a:schemeClr val="tx2"/>
                </a:solidFill>
              </a:rPr>
              <a:t>Значення </a:t>
            </a:r>
            <a:r>
              <a:rPr lang="en-US" b="1" i="1" dirty="0">
                <a:solidFill>
                  <a:schemeClr val="tx2"/>
                </a:solidFill>
              </a:rPr>
              <a:t>x</a:t>
            </a:r>
            <a:r>
              <a:rPr lang="uk-UA" b="1" i="1" dirty="0">
                <a:solidFill>
                  <a:schemeClr val="tx2"/>
                </a:solidFill>
              </a:rPr>
              <a:t> – це </a:t>
            </a:r>
          </a:p>
          <a:p>
            <a:pPr marL="342900" indent="-342900"/>
            <a:r>
              <a:rPr lang="uk-UA" b="1" i="1" dirty="0">
                <a:solidFill>
                  <a:schemeClr val="tx2"/>
                </a:solidFill>
              </a:rPr>
              <a:t>порядковий номер літери </a:t>
            </a:r>
          </a:p>
          <a:p>
            <a:pPr marL="342900" indent="-342900"/>
            <a:r>
              <a:rPr lang="uk-UA" b="1" i="1" dirty="0">
                <a:solidFill>
                  <a:schemeClr val="tx2"/>
                </a:solidFill>
              </a:rPr>
              <a:t>в алфавіті.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4" name="Rectangle 56"/>
          <p:cNvSpPr>
            <a:spLocks noChangeArrowheads="1"/>
          </p:cNvSpPr>
          <p:nvPr/>
        </p:nvSpPr>
        <p:spPr bwMode="auto">
          <a:xfrm>
            <a:off x="642911" y="920220"/>
            <a:ext cx="3286148" cy="4708981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uk-UA" sz="8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uk-UA" sz="8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№1</a:t>
            </a:r>
          </a:p>
          <a:p>
            <a:pPr algn="ctr">
              <a:defRPr/>
            </a:pPr>
            <a:r>
              <a:rPr lang="uk-UA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6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=46</a:t>
            </a:r>
            <a:endParaRPr lang="uk-UA" sz="6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sz="8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" name="Rectangle 57"/>
          <p:cNvSpPr>
            <a:spLocks noChangeArrowheads="1"/>
          </p:cNvSpPr>
          <p:nvPr/>
        </p:nvSpPr>
        <p:spPr bwMode="auto">
          <a:xfrm>
            <a:off x="571472" y="2406950"/>
            <a:ext cx="3286148" cy="2431435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8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№2</a:t>
            </a:r>
          </a:p>
          <a:p>
            <a:pPr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35:</a:t>
            </a:r>
            <a:r>
              <a:rPr lang="en-US" sz="7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uk-UA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r>
              <a:rPr lang="en-US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571472" y="2617910"/>
            <a:ext cx="3357586" cy="2031325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№3</a:t>
            </a:r>
          </a:p>
          <a:p>
            <a:pPr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12+</a:t>
            </a: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=42</a:t>
            </a:r>
            <a:endParaRPr lang="ru-RU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Rectangle 59"/>
          <p:cNvSpPr>
            <a:spLocks noChangeArrowheads="1"/>
          </p:cNvSpPr>
          <p:nvPr/>
        </p:nvSpPr>
        <p:spPr bwMode="auto">
          <a:xfrm>
            <a:off x="642910" y="2643182"/>
            <a:ext cx="3286148" cy="2286000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№4</a:t>
            </a:r>
          </a:p>
          <a:p>
            <a:pPr algn="ctr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27</a:t>
            </a: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=8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auto">
          <a:xfrm>
            <a:off x="642910" y="2786058"/>
            <a:ext cx="3168650" cy="2286000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№5</a:t>
            </a:r>
          </a:p>
          <a:p>
            <a:pPr algn="ctr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=54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auto">
          <a:xfrm>
            <a:off x="571472" y="3000372"/>
            <a:ext cx="3168650" cy="2286000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№6</a:t>
            </a:r>
          </a:p>
          <a:p>
            <a:pPr algn="ctr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42:</a:t>
            </a:r>
            <a:r>
              <a:rPr 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=6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642910" y="3214686"/>
            <a:ext cx="3143272" cy="1938992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6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№7</a:t>
            </a:r>
          </a:p>
          <a:p>
            <a:pPr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18+</a:t>
            </a: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=28</a:t>
            </a:r>
            <a:endParaRPr lang="ru-RU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" name="Rectangle 63"/>
          <p:cNvSpPr>
            <a:spLocks noChangeArrowheads="1"/>
          </p:cNvSpPr>
          <p:nvPr/>
        </p:nvSpPr>
        <p:spPr bwMode="auto">
          <a:xfrm>
            <a:off x="642911" y="3214686"/>
            <a:ext cx="3214710" cy="2123658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№8</a:t>
            </a:r>
          </a:p>
          <a:p>
            <a:pPr algn="ctr">
              <a:defRPr/>
            </a:pP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44</a:t>
            </a:r>
            <a:r>
              <a:rPr lang="uk-UA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sz="6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=23</a:t>
            </a:r>
            <a:endParaRPr lang="ru-RU" sz="6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" name="Rectangle 64"/>
          <p:cNvSpPr>
            <a:spLocks noChangeArrowheads="1"/>
          </p:cNvSpPr>
          <p:nvPr/>
        </p:nvSpPr>
        <p:spPr bwMode="auto">
          <a:xfrm>
            <a:off x="642910" y="3071810"/>
            <a:ext cx="3214710" cy="2215991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№9</a:t>
            </a:r>
          </a:p>
          <a:p>
            <a:pPr algn="ctr">
              <a:defRPr/>
            </a:pPr>
            <a:r>
              <a:rPr lang="en-US" sz="6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uk-UA" sz="6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sz="6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12=7</a:t>
            </a:r>
            <a:endParaRPr lang="ru-RU" sz="6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" name="Rectangle 65"/>
          <p:cNvSpPr>
            <a:spLocks noChangeArrowheads="1"/>
          </p:cNvSpPr>
          <p:nvPr/>
        </p:nvSpPr>
        <p:spPr bwMode="auto">
          <a:xfrm>
            <a:off x="714348" y="2857496"/>
            <a:ext cx="3168650" cy="2530475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8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№10</a:t>
            </a:r>
          </a:p>
          <a:p>
            <a:pPr algn="ctr">
              <a:defRPr/>
            </a:pPr>
            <a:r>
              <a:rPr lang="en-US" sz="8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sz="8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:2=5</a:t>
            </a:r>
            <a:endParaRPr lang="ru-RU" sz="8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" name="Rectangle 66"/>
          <p:cNvSpPr>
            <a:spLocks noChangeArrowheads="1"/>
          </p:cNvSpPr>
          <p:nvPr/>
        </p:nvSpPr>
        <p:spPr bwMode="auto">
          <a:xfrm>
            <a:off x="642910" y="3071810"/>
            <a:ext cx="3214710" cy="2123658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№11</a:t>
            </a:r>
          </a:p>
          <a:p>
            <a:pPr algn="ctr">
              <a:defRPr/>
            </a:pPr>
            <a:r>
              <a:rPr lang="en-US" sz="6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uk-UA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11=13</a:t>
            </a:r>
            <a:endParaRPr lang="ru-RU" sz="6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571472" y="3000372"/>
            <a:ext cx="3286148" cy="2123658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№12</a:t>
            </a:r>
          </a:p>
          <a:p>
            <a:pPr algn="ctr">
              <a:defRPr/>
            </a:pPr>
            <a:r>
              <a:rPr lang="en-US" sz="6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+13=30</a:t>
            </a:r>
            <a:endParaRPr lang="ru-RU" sz="6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" name="Rectangle 68"/>
          <p:cNvSpPr>
            <a:spLocks noChangeArrowheads="1"/>
          </p:cNvSpPr>
          <p:nvPr/>
        </p:nvSpPr>
        <p:spPr bwMode="auto">
          <a:xfrm>
            <a:off x="571472" y="2928934"/>
            <a:ext cx="3214710" cy="2286000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№13</a:t>
            </a:r>
          </a:p>
          <a:p>
            <a:pPr algn="ctr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=60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" name="Rectangle 69"/>
          <p:cNvSpPr>
            <a:spLocks noChangeArrowheads="1"/>
          </p:cNvSpPr>
          <p:nvPr/>
        </p:nvSpPr>
        <p:spPr bwMode="auto">
          <a:xfrm>
            <a:off x="571472" y="3071810"/>
            <a:ext cx="3357586" cy="2286000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№14</a:t>
            </a:r>
          </a:p>
          <a:p>
            <a:pPr algn="ctr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=8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" name="Rectangle 70"/>
          <p:cNvSpPr>
            <a:spLocks noChangeArrowheads="1"/>
          </p:cNvSpPr>
          <p:nvPr/>
        </p:nvSpPr>
        <p:spPr bwMode="auto">
          <a:xfrm>
            <a:off x="571472" y="3000372"/>
            <a:ext cx="3168650" cy="2286000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№15</a:t>
            </a:r>
          </a:p>
          <a:p>
            <a:pPr algn="ctr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=38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" name="Rectangle 71"/>
          <p:cNvSpPr>
            <a:spLocks noChangeArrowheads="1"/>
          </p:cNvSpPr>
          <p:nvPr/>
        </p:nvSpPr>
        <p:spPr bwMode="auto">
          <a:xfrm>
            <a:off x="571472" y="2786058"/>
            <a:ext cx="3168650" cy="2286000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№16</a:t>
            </a:r>
          </a:p>
          <a:p>
            <a:pPr algn="ctr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=80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" name="Rectangle 72"/>
          <p:cNvSpPr>
            <a:spLocks noChangeArrowheads="1"/>
          </p:cNvSpPr>
          <p:nvPr/>
        </p:nvSpPr>
        <p:spPr bwMode="auto">
          <a:xfrm>
            <a:off x="642910" y="3000372"/>
            <a:ext cx="3168650" cy="2286000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№17</a:t>
            </a:r>
          </a:p>
          <a:p>
            <a:pPr algn="ctr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38:</a:t>
            </a:r>
            <a:r>
              <a:rPr 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=2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" name="Rectangle 73"/>
          <p:cNvSpPr>
            <a:spLocks noChangeArrowheads="1"/>
          </p:cNvSpPr>
          <p:nvPr/>
        </p:nvSpPr>
        <p:spPr bwMode="auto">
          <a:xfrm>
            <a:off x="571472" y="3046538"/>
            <a:ext cx="3286148" cy="2031325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№18</a:t>
            </a:r>
          </a:p>
          <a:p>
            <a:pPr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15+</a:t>
            </a: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=38</a:t>
            </a:r>
            <a:endParaRPr lang="ru-RU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" name="Rectangle 74"/>
          <p:cNvSpPr>
            <a:spLocks noChangeArrowheads="1"/>
          </p:cNvSpPr>
          <p:nvPr/>
        </p:nvSpPr>
        <p:spPr bwMode="auto">
          <a:xfrm>
            <a:off x="571472" y="3071810"/>
            <a:ext cx="3286148" cy="2123658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№19</a:t>
            </a:r>
          </a:p>
          <a:p>
            <a:pPr algn="ctr">
              <a:defRPr/>
            </a:pP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69</a:t>
            </a:r>
            <a:r>
              <a:rPr lang="uk-UA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sz="6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6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=48</a:t>
            </a:r>
            <a:endParaRPr lang="ru-RU" sz="6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Rectangle 75"/>
          <p:cNvSpPr>
            <a:spLocks noChangeArrowheads="1"/>
          </p:cNvSpPr>
          <p:nvPr/>
        </p:nvSpPr>
        <p:spPr bwMode="auto">
          <a:xfrm>
            <a:off x="714348" y="2936699"/>
            <a:ext cx="3143272" cy="2031325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№20</a:t>
            </a:r>
          </a:p>
          <a:p>
            <a:pPr algn="ctr">
              <a:defRPr/>
            </a:pP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+15=27</a:t>
            </a:r>
            <a:endParaRPr lang="ru-RU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" name="Rectangle 76"/>
          <p:cNvSpPr>
            <a:spLocks noChangeArrowheads="1"/>
          </p:cNvSpPr>
          <p:nvPr/>
        </p:nvSpPr>
        <p:spPr bwMode="auto">
          <a:xfrm>
            <a:off x="642910" y="2643182"/>
            <a:ext cx="3000396" cy="2286000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№21</a:t>
            </a:r>
          </a:p>
          <a:p>
            <a:pPr algn="ctr">
              <a:defRPr/>
            </a:pPr>
            <a:r>
              <a:rPr 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:2=1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" name="Rectangle 77"/>
          <p:cNvSpPr>
            <a:spLocks noChangeArrowheads="1"/>
          </p:cNvSpPr>
          <p:nvPr/>
        </p:nvSpPr>
        <p:spPr bwMode="auto">
          <a:xfrm>
            <a:off x="571472" y="2786058"/>
            <a:ext cx="3286148" cy="2215991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№22</a:t>
            </a:r>
          </a:p>
          <a:p>
            <a:pPr algn="ctr">
              <a:defRPr/>
            </a:pPr>
            <a:r>
              <a:rPr lang="en-US" sz="6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uk-UA" sz="6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sz="6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17=1</a:t>
            </a:r>
            <a:endParaRPr lang="ru-RU" sz="6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" name="Rectangle 78"/>
          <p:cNvSpPr>
            <a:spLocks noChangeArrowheads="1"/>
          </p:cNvSpPr>
          <p:nvPr/>
        </p:nvSpPr>
        <p:spPr bwMode="auto">
          <a:xfrm>
            <a:off x="642910" y="2832224"/>
            <a:ext cx="3214710" cy="2031325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№23</a:t>
            </a:r>
          </a:p>
          <a:p>
            <a:pPr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p+12=31</a:t>
            </a:r>
            <a:endParaRPr lang="ru-RU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" name="Rectangle 79"/>
          <p:cNvSpPr>
            <a:spLocks noChangeArrowheads="1"/>
          </p:cNvSpPr>
          <p:nvPr/>
        </p:nvSpPr>
        <p:spPr bwMode="auto">
          <a:xfrm>
            <a:off x="571472" y="2786058"/>
            <a:ext cx="3214710" cy="2286000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№24</a:t>
            </a:r>
          </a:p>
          <a:p>
            <a:pPr algn="ctr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</a:t>
            </a: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=40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" name="Rectangle 89"/>
          <p:cNvSpPr>
            <a:spLocks noChangeArrowheads="1"/>
          </p:cNvSpPr>
          <p:nvPr/>
        </p:nvSpPr>
        <p:spPr bwMode="auto">
          <a:xfrm>
            <a:off x="571473" y="2857496"/>
            <a:ext cx="3214710" cy="2286000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№25</a:t>
            </a:r>
          </a:p>
          <a:p>
            <a:pPr algn="ctr">
              <a:defRPr/>
            </a:pP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99:</a:t>
            </a:r>
            <a:r>
              <a:rPr lang="en-US" sz="7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=3</a:t>
            </a:r>
            <a:endParaRPr lang="ru-RU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2" name="Rectangle 90"/>
          <p:cNvSpPr>
            <a:spLocks noChangeArrowheads="1"/>
          </p:cNvSpPr>
          <p:nvPr/>
        </p:nvSpPr>
        <p:spPr bwMode="auto">
          <a:xfrm>
            <a:off x="571472" y="3000372"/>
            <a:ext cx="3143272" cy="2031325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№26</a:t>
            </a:r>
          </a:p>
          <a:p>
            <a:pPr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24+</a:t>
            </a: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=46</a:t>
            </a:r>
            <a:endParaRPr lang="ru-RU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" name="Rectangle 94"/>
          <p:cNvSpPr>
            <a:spLocks noChangeArrowheads="1"/>
          </p:cNvSpPr>
          <p:nvPr/>
        </p:nvSpPr>
        <p:spPr bwMode="auto">
          <a:xfrm>
            <a:off x="642910" y="2886156"/>
            <a:ext cx="3143272" cy="2215991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№27</a:t>
            </a:r>
            <a:endParaRPr lang="uk-UA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US" sz="6600" b="1" dirty="0" smtClean="0"/>
              <a:t>25</a:t>
            </a:r>
            <a:r>
              <a:rPr lang="uk-UA" sz="6600" b="1" dirty="0" smtClean="0"/>
              <a:t>–</a:t>
            </a:r>
            <a:r>
              <a:rPr lang="en-US" sz="6600" b="1" i="1" dirty="0" smtClean="0"/>
              <a:t>z</a:t>
            </a:r>
            <a:r>
              <a:rPr lang="en-US" sz="6600" b="1" dirty="0" smtClean="0"/>
              <a:t>=1</a:t>
            </a:r>
            <a:endParaRPr lang="ru-RU" sz="6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" name="Rectangle 74"/>
          <p:cNvSpPr>
            <a:spLocks noChangeArrowheads="1"/>
          </p:cNvSpPr>
          <p:nvPr/>
        </p:nvSpPr>
        <p:spPr bwMode="auto">
          <a:xfrm>
            <a:off x="642910" y="1974968"/>
            <a:ext cx="3143272" cy="3139321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№28</a:t>
            </a:r>
          </a:p>
          <a:p>
            <a:pPr algn="ctr">
              <a:defRPr/>
            </a:pPr>
            <a:r>
              <a:rPr lang="en-US" sz="5400" b="1" i="1" dirty="0"/>
              <a:t>n</a:t>
            </a:r>
            <a:r>
              <a:rPr lang="en-US" sz="5400" b="1" dirty="0"/>
              <a:t>+43=46</a:t>
            </a:r>
            <a:endParaRPr lang="uk-UA" sz="5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uk-UA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Rectangle 93"/>
          <p:cNvSpPr>
            <a:spLocks noChangeArrowheads="1"/>
          </p:cNvSpPr>
          <p:nvPr/>
        </p:nvSpPr>
        <p:spPr bwMode="auto">
          <a:xfrm>
            <a:off x="642910" y="2143116"/>
            <a:ext cx="3071834" cy="2031325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№29</a:t>
            </a:r>
          </a:p>
          <a:p>
            <a:pPr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25: </a:t>
            </a:r>
            <a:r>
              <a:rPr lang="en-US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x=25</a:t>
            </a:r>
            <a:endParaRPr lang="ru-RU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Rectangle 94"/>
          <p:cNvSpPr>
            <a:spLocks noChangeArrowheads="1"/>
          </p:cNvSpPr>
          <p:nvPr/>
        </p:nvSpPr>
        <p:spPr bwMode="auto">
          <a:xfrm>
            <a:off x="642910" y="2214554"/>
            <a:ext cx="3143272" cy="2031325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№30</a:t>
            </a:r>
          </a:p>
          <a:p>
            <a:pPr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uk-UA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15=8</a:t>
            </a:r>
            <a:endParaRPr lang="ru-RU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642910" y="2270453"/>
            <a:ext cx="3143272" cy="2031325"/>
          </a:xfrm>
          <a:prstGeom prst="rect">
            <a:avLst/>
          </a:prstGeom>
          <a:solidFill>
            <a:srgbClr val="B1ED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№31</a:t>
            </a:r>
          </a:p>
          <a:p>
            <a:pPr algn="ctr">
              <a:defRPr/>
            </a:pP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5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+21=32</a:t>
            </a:r>
            <a:endParaRPr lang="ru-RU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AutoShape 98" descr="Полотно"/>
          <p:cNvSpPr>
            <a:spLocks noChangeArrowheads="1"/>
          </p:cNvSpPr>
          <p:nvPr/>
        </p:nvSpPr>
        <p:spPr bwMode="auto">
          <a:xfrm>
            <a:off x="0" y="1285860"/>
            <a:ext cx="4286248" cy="4286280"/>
          </a:xfrm>
          <a:prstGeom prst="verticalScroll">
            <a:avLst>
              <a:gd name="adj" fmla="val 125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600" i="1" dirty="0">
                <a:solidFill>
                  <a:schemeClr val="tx2"/>
                </a:solidFill>
              </a:rPr>
              <a:t>Те, що </a:t>
            </a:r>
          </a:p>
          <a:p>
            <a:pPr algn="ctr"/>
            <a:r>
              <a:rPr lang="uk-UA" sz="3600" i="1" dirty="0">
                <a:solidFill>
                  <a:schemeClr val="tx2"/>
                </a:solidFill>
              </a:rPr>
              <a:t>незрозуміло, </a:t>
            </a:r>
          </a:p>
          <a:p>
            <a:pPr algn="ctr"/>
            <a:r>
              <a:rPr lang="uk-UA" sz="3600" i="1" dirty="0">
                <a:solidFill>
                  <a:schemeClr val="tx2"/>
                </a:solidFill>
              </a:rPr>
              <a:t>потрібно</a:t>
            </a:r>
          </a:p>
          <a:p>
            <a:pPr algn="ctr"/>
            <a:r>
              <a:rPr lang="uk-UA" sz="3600" i="1" dirty="0">
                <a:solidFill>
                  <a:schemeClr val="tx2"/>
                </a:solidFill>
              </a:rPr>
              <a:t> з'ясувати.</a:t>
            </a:r>
          </a:p>
          <a:p>
            <a:pPr algn="ctr"/>
            <a:endParaRPr lang="uk-UA" sz="3200" i="1" dirty="0">
              <a:solidFill>
                <a:schemeClr val="tx2"/>
              </a:solidFill>
            </a:endParaRPr>
          </a:p>
          <a:p>
            <a:pPr algn="ctr"/>
            <a:r>
              <a:rPr lang="uk-UA" sz="1800" i="1" dirty="0">
                <a:solidFill>
                  <a:schemeClr val="tx2"/>
                </a:solidFill>
              </a:rPr>
              <a:t> </a:t>
            </a:r>
            <a:r>
              <a:rPr lang="uk-UA" sz="1800" b="1" i="1" dirty="0">
                <a:solidFill>
                  <a:schemeClr val="tx2"/>
                </a:solidFill>
              </a:rPr>
              <a:t>Конфуцій</a:t>
            </a:r>
            <a:endParaRPr lang="uk-UA" dirty="0"/>
          </a:p>
        </p:txBody>
      </p:sp>
      <p:pic>
        <p:nvPicPr>
          <p:cNvPr id="4" name="Picture 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85728"/>
            <a:ext cx="2500330" cy="3426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4" grpId="0" animBg="1"/>
      <p:bldP spid="19" grpId="0" animBg="1"/>
      <p:bldP spid="22" grpId="0" animBg="1"/>
      <p:bldP spid="20" grpId="0" animBg="1"/>
      <p:bldP spid="21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11" grpId="0" animBg="1"/>
      <p:bldP spid="12" grpId="0" animBg="1"/>
      <p:bldP spid="17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Documents and Settings\Admin\Мои документы\Мои рисунки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940444"/>
          </a:xfrm>
        </p:spPr>
        <p:txBody>
          <a:bodyPr/>
          <a:lstStyle/>
          <a:p>
            <a:r>
              <a:rPr lang="uk-UA" sz="5400" b="1" dirty="0" smtClean="0">
                <a:solidFill>
                  <a:srgbClr val="FFFF00"/>
                </a:solidFill>
                <a:latin typeface="Monotype Corsiva" pitchFamily="66" charset="0"/>
              </a:rPr>
              <a:t>Подорож продовжилася і </a:t>
            </a:r>
            <a: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</a:rPr>
              <a:t>Пані Формула </a:t>
            </a:r>
            <a:r>
              <a:rPr lang="uk-UA" sz="5400" b="1" dirty="0" smtClean="0">
                <a:solidFill>
                  <a:srgbClr val="FFFF00"/>
                </a:solidFill>
                <a:latin typeface="Monotype Corsiva" pitchFamily="66" charset="0"/>
              </a:rPr>
              <a:t>повела учнів по кімнатах палацу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Documents and Settings\Admin\Мои документы\Мои рисунки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3" name="Picture 9" descr="факел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581525"/>
            <a:ext cx="8715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факел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500570"/>
            <a:ext cx="8715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факел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8715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факел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285992"/>
            <a:ext cx="8715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факел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929066"/>
            <a:ext cx="8715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факел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929066"/>
            <a:ext cx="8715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Documents and Settings\Admin\Мои документы\Мои рисунки\Рисунок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Documents and Settings\Admin\Мои документы\Мои рисунки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121775" cy="6835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229600" cy="3857644"/>
          </a:xfrm>
        </p:spPr>
        <p:txBody>
          <a:bodyPr/>
          <a:lstStyle/>
          <a:p>
            <a:r>
              <a:rPr lang="uk-UA" sz="5400" dirty="0" smtClean="0">
                <a:solidFill>
                  <a:srgbClr val="00FFFF"/>
                </a:solidFill>
                <a:latin typeface="Monotype Corsiva" pitchFamily="66" charset="0"/>
              </a:rPr>
              <a:t>Найбільше всім сподобалося в бібліотеці, адже саме там </a:t>
            </a:r>
            <a:r>
              <a:rPr lang="uk-UA" sz="5400" dirty="0" smtClean="0">
                <a:solidFill>
                  <a:srgbClr val="FF0000"/>
                </a:solidFill>
                <a:latin typeface="Monotype Corsiva" pitchFamily="66" charset="0"/>
              </a:rPr>
              <a:t>Пані Формула </a:t>
            </a:r>
            <a:r>
              <a:rPr lang="uk-UA" sz="5400" dirty="0" smtClean="0">
                <a:solidFill>
                  <a:srgbClr val="00FFFF"/>
                </a:solidFill>
                <a:latin typeface="Monotype Corsiva" pitchFamily="66" charset="0"/>
              </a:rPr>
              <a:t>запропонувала розгадати кросворд</a:t>
            </a:r>
            <a:endParaRPr lang="ru-RU" sz="5400" dirty="0">
              <a:solidFill>
                <a:srgbClr val="00FF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"/>
            <a:ext cx="8715404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Запис деякого правила за</a:t>
            </a:r>
          </a:p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допомогою букв, що встановлює </a:t>
            </a:r>
            <a:r>
              <a:rPr lang="uk-UA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взаємозв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язок</a:t>
            </a:r>
            <a:endParaRPr lang="uk-UA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між величинами.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3143248"/>
            <a:ext cx="9144000" cy="3714752"/>
          </a:xfrm>
          <a:prstGeom prst="horizontalScroll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45475"/>
            <a:r>
              <a:rPr lang="uk-UA" sz="3600" b="1" dirty="0" smtClean="0">
                <a:solidFill>
                  <a:srgbClr val="336600"/>
                </a:solidFill>
                <a:latin typeface="Monotype Corsiva" pitchFamily="66" charset="0"/>
              </a:rPr>
              <a:t>Пані </a:t>
            </a:r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Формула </a:t>
            </a:r>
            <a:r>
              <a:rPr lang="uk-UA" sz="3600" b="1" dirty="0" smtClean="0">
                <a:solidFill>
                  <a:srgbClr val="336600"/>
                </a:solidFill>
                <a:latin typeface="Monotype Corsiva" pitchFamily="66" charset="0"/>
              </a:rPr>
              <a:t>подорожувала, поки не потрапила  до учнів 5 класу Вільшанської  школи. Та чи впізнали її учні?</a:t>
            </a:r>
            <a:endParaRPr lang="ru-RU" sz="3600" b="1" dirty="0">
              <a:solidFill>
                <a:srgbClr val="336600"/>
              </a:solidFill>
              <a:latin typeface="Monotype Corsiva" pitchFamily="66" charset="0"/>
            </a:endParaRPr>
          </a:p>
        </p:txBody>
      </p:sp>
      <p:pic>
        <p:nvPicPr>
          <p:cNvPr id="4" name="Picture 7" descr="KNIGH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80" y="4059237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8 0.05064 L -1.18282 -0.52624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Documents and Settings\Admin\Мои документы\Мои рисунки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1775" cy="683577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86050" y="571481"/>
          <a:ext cx="5443550" cy="642941"/>
        </p:xfrm>
        <a:graphic>
          <a:graphicData uri="http://schemas.openxmlformats.org/drawingml/2006/table">
            <a:tbl>
              <a:tblPr lastCol="1">
                <a:tableStyleId>{284E427A-3D55-4303-BF80-6455036E1DE7}</a:tableStyleId>
              </a:tblPr>
              <a:tblGrid>
                <a:gridCol w="777650"/>
                <a:gridCol w="777650"/>
                <a:gridCol w="777650"/>
                <a:gridCol w="777650"/>
                <a:gridCol w="777650"/>
                <a:gridCol w="777650"/>
                <a:gridCol w="777650"/>
              </a:tblGrid>
              <a:tr h="642941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0232" y="1214422"/>
          <a:ext cx="3143272" cy="64294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5818"/>
                <a:gridCol w="785818"/>
                <a:gridCol w="785818"/>
                <a:gridCol w="785818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86050" y="1857364"/>
          <a:ext cx="5475351" cy="64294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2193"/>
                <a:gridCol w="782193"/>
                <a:gridCol w="782193"/>
                <a:gridCol w="782193"/>
                <a:gridCol w="782193"/>
                <a:gridCol w="782193"/>
                <a:gridCol w="782193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4413" y="2500306"/>
          <a:ext cx="5500726" cy="68981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</a:tblGrid>
              <a:tr h="689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00232" y="3214686"/>
          <a:ext cx="6286544" cy="70585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</a:tblGrid>
              <a:tr h="7058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86051" y="3929066"/>
          <a:ext cx="3143272" cy="70585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5818"/>
                <a:gridCol w="785818"/>
                <a:gridCol w="785818"/>
                <a:gridCol w="785818"/>
              </a:tblGrid>
              <a:tr h="7058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00232" y="4643446"/>
          <a:ext cx="5500726" cy="7860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5818"/>
                <a:gridCol w="785818"/>
                <a:gridCol w="785818"/>
                <a:gridCol w="785818"/>
                <a:gridCol w="785818"/>
                <a:gridCol w="785818"/>
                <a:gridCol w="785818"/>
              </a:tblGrid>
              <a:tr h="7860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86050" y="5429264"/>
          <a:ext cx="785818" cy="7860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85818"/>
              </a:tblGrid>
              <a:tr h="7860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928926" y="357166"/>
            <a:ext cx="64294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357166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42860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3504" y="428604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428604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86578" y="42860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72396" y="428604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71670" y="1071546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100010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43306" y="1071546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107154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488" y="1714488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14744" y="178592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29124" y="1714488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14942" y="1714488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1714488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86578" y="1714488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171448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71670" y="23574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488" y="23574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43306" y="2428868"/>
            <a:ext cx="69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00562" y="242886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14942" y="2428868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72198" y="242886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14414" y="2357430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71670" y="307181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3143248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43306" y="307181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3071810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14942" y="3071810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00760" y="3071810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86578" y="3071810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643834" y="3143248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488" y="385762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643306" y="37861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29124" y="3857628"/>
            <a:ext cx="69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14942" y="385762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43108" y="457200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488" y="4572008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643306" y="457200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00562" y="4572008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214942" y="457200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000760" y="4572008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86578" y="4572008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857488" y="535782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50" grpId="0"/>
      <p:bldP spid="51" grpId="0"/>
      <p:bldP spid="54" grpId="0"/>
      <p:bldP spid="55" grpId="0"/>
      <p:bldP spid="58" grpId="0"/>
      <p:bldP spid="59" grpId="0"/>
      <p:bldP spid="60" grpId="0"/>
      <p:bldP spid="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Documents and Settings\Admin\Мои документы\Мои рисунки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69072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Мудрість (</a:t>
            </a:r>
            <a:r>
              <a:rPr lang="uk-UA" b="1" dirty="0" err="1" smtClean="0">
                <a:solidFill>
                  <a:schemeClr val="tx1"/>
                </a:solidFill>
                <a:latin typeface="Monotype Corsiva" pitchFamily="66" charset="0"/>
              </a:rPr>
              <a:t>грец</a:t>
            </a: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. Σοφία) — володіння знанням, розумінням, досвідом,обачністю та інтуїтивним розумінням, включно із здатністю, також вживати ці якості. Це розсудливе та грамотне застосування знань.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Саме  мудрість і знання потрібні будуть завтра на контрольній роботі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Documents and Settings\Admin\Мои документы\Мои рисунки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Подорож добігла кінця.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Пані Формула  </a:t>
            </a: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виставила учням бали за роботу, побажала  добре справитися з контрольною роботою  і на останок задала домашнє завдання:</a:t>
            </a:r>
            <a:b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                ст. 104. завдання для перевірки                     знань №3 .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Documents and Settings\Admin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ДО НОВИХ ЗУСТРІЧЕЙ!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357298"/>
            <a:ext cx="4953000" cy="4352925"/>
            <a:chOff x="48" y="810"/>
            <a:chExt cx="3120" cy="2742"/>
          </a:xfrm>
        </p:grpSpPr>
        <p:sp>
          <p:nvSpPr>
            <p:cNvPr id="4119" name="AutoShape 3"/>
            <p:cNvSpPr>
              <a:spLocks noChangeArrowheads="1"/>
            </p:cNvSpPr>
            <p:nvPr/>
          </p:nvSpPr>
          <p:spPr bwMode="auto">
            <a:xfrm>
              <a:off x="48" y="864"/>
              <a:ext cx="3120" cy="2688"/>
            </a:xfrm>
            <a:prstGeom prst="roundRect">
              <a:avLst>
                <a:gd name="adj" fmla="val 10278"/>
              </a:avLst>
            </a:prstGeom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120" name="Text Box 4"/>
            <p:cNvSpPr txBox="1">
              <a:spLocks noChangeArrowheads="1"/>
            </p:cNvSpPr>
            <p:nvPr/>
          </p:nvSpPr>
          <p:spPr bwMode="auto">
            <a:xfrm>
              <a:off x="675" y="810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400" b="1" dirty="0">
                  <a:latin typeface="Times New Roman" panose="02020603050405020304" pitchFamily="18" charset="0"/>
                </a:rPr>
                <a:t>ПРАВИЛА</a:t>
              </a:r>
            </a:p>
          </p:txBody>
        </p:sp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4572000" cy="83099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smtClean="0">
                <a:latin typeface="Times New Roman" panose="02020603050405020304" pitchFamily="18" charset="0"/>
              </a:rPr>
              <a:t>Як </a:t>
            </a:r>
            <a:r>
              <a:rPr lang="ru-RU" sz="2400" dirty="0" err="1" smtClean="0">
                <a:latin typeface="Times New Roman" panose="02020603050405020304" pitchFamily="18" charset="0"/>
              </a:rPr>
              <a:t>знайти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</a:rPr>
              <a:t>площу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</a:rPr>
              <a:t>прямокутника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</a:rPr>
              <a:t>відомі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</a:rPr>
              <a:t>сторони</a:t>
            </a:r>
            <a:r>
              <a:rPr lang="ru-RU" sz="2400" dirty="0" smtClean="0">
                <a:latin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5720" y="3000372"/>
            <a:ext cx="4572000" cy="120032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smtClean="0">
                <a:latin typeface="Times New Roman" panose="02020603050405020304" pitchFamily="18" charset="0"/>
              </a:rPr>
              <a:t>Як </a:t>
            </a:r>
            <a:r>
              <a:rPr lang="ru-RU" sz="2400" dirty="0" err="1" smtClean="0">
                <a:latin typeface="Times New Roman" panose="02020603050405020304" pitchFamily="18" charset="0"/>
              </a:rPr>
              <a:t>знайти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</a:rPr>
              <a:t>периметр </a:t>
            </a:r>
            <a:r>
              <a:rPr lang="ru-RU" sz="2400" dirty="0" err="1" smtClean="0">
                <a:latin typeface="Times New Roman" panose="02020603050405020304" pitchFamily="18" charset="0"/>
              </a:rPr>
              <a:t>прямокутника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</a:rPr>
              <a:t>відомі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</a:rPr>
              <a:t>сторони</a:t>
            </a:r>
            <a:r>
              <a:rPr lang="ru-RU" sz="2400" dirty="0" smtClean="0">
                <a:latin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0" y="428604"/>
            <a:ext cx="3810000" cy="4267200"/>
            <a:chOff x="3216" y="816"/>
            <a:chExt cx="2400" cy="2832"/>
          </a:xfrm>
        </p:grpSpPr>
        <p:sp>
          <p:nvSpPr>
            <p:cNvPr id="4117" name="AutoShape 9"/>
            <p:cNvSpPr>
              <a:spLocks noChangeArrowheads="1"/>
            </p:cNvSpPr>
            <p:nvPr/>
          </p:nvSpPr>
          <p:spPr bwMode="auto">
            <a:xfrm>
              <a:off x="3216" y="816"/>
              <a:ext cx="2400" cy="2832"/>
            </a:xfrm>
            <a:prstGeom prst="roundRect">
              <a:avLst>
                <a:gd name="adj" fmla="val 16667"/>
              </a:avLst>
            </a:prstGeom>
            <a:solidFill>
              <a:srgbClr val="B1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118" name="Text Box 10"/>
            <p:cNvSpPr txBox="1">
              <a:spLocks noChangeArrowheads="1"/>
            </p:cNvSpPr>
            <p:nvPr/>
          </p:nvSpPr>
          <p:spPr bwMode="auto">
            <a:xfrm>
              <a:off x="3753" y="1116"/>
              <a:ext cx="1296" cy="304"/>
            </a:xfrm>
            <a:prstGeom prst="rect">
              <a:avLst/>
            </a:prstGeom>
            <a:solidFill>
              <a:srgbClr val="B1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400" b="1" dirty="0" smtClean="0">
                  <a:latin typeface="Times New Roman" panose="02020603050405020304" pitchFamily="18" charset="0"/>
                </a:rPr>
                <a:t>ФОРМУЛИ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072066" y="3071810"/>
            <a:ext cx="3508375" cy="10556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a + a + b + b 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2(a + b)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857884" y="2000240"/>
            <a:ext cx="202565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∙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5214942" y="4429132"/>
            <a:ext cx="2028825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v ∙ t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04800" y="4343400"/>
            <a:ext cx="4876800" cy="83099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 dirty="0" smtClean="0">
                <a:latin typeface="Times New Roman" panose="02020603050405020304" pitchFamily="18" charset="0"/>
              </a:rPr>
              <a:t>Як знайти пройдену відстань, якщо відомі час і швидкість руху?</a:t>
            </a:r>
            <a:endParaRPr lang="uk-UA" sz="2400" dirty="0">
              <a:latin typeface="Times New Roman" panose="02020603050405020304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928794" y="0"/>
            <a:ext cx="3200400" cy="1204898"/>
            <a:chOff x="432" y="96"/>
            <a:chExt cx="2016" cy="960"/>
          </a:xfrm>
        </p:grpSpPr>
        <p:sp>
          <p:nvSpPr>
            <p:cNvPr id="4114" name="Rectangle 16"/>
            <p:cNvSpPr>
              <a:spLocks noChangeArrowheads="1"/>
            </p:cNvSpPr>
            <p:nvPr/>
          </p:nvSpPr>
          <p:spPr bwMode="auto">
            <a:xfrm>
              <a:off x="624" y="96"/>
              <a:ext cx="1824" cy="720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432" y="2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latin typeface="Times New Roman" panose="02020603050405020304" pitchFamily="18" charset="0"/>
                </a:rPr>
                <a:t>a</a:t>
              </a:r>
              <a:endParaRPr lang="ru-RU" sz="2400" b="1" i="1">
                <a:latin typeface="Times New Roman" panose="02020603050405020304" pitchFamily="18" charset="0"/>
              </a:endParaRPr>
            </a:p>
          </p:txBody>
        </p:sp>
        <p:sp>
          <p:nvSpPr>
            <p:cNvPr id="4116" name="Text Box 18"/>
            <p:cNvSpPr txBox="1">
              <a:spLocks noChangeArrowheads="1"/>
            </p:cNvSpPr>
            <p:nvPr/>
          </p:nvSpPr>
          <p:spPr bwMode="auto">
            <a:xfrm>
              <a:off x="1536" y="7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>
                  <a:latin typeface="Times New Roman" panose="02020603050405020304" pitchFamily="18" charset="0"/>
                </a:rPr>
                <a:t>b</a:t>
              </a:r>
              <a:endParaRPr lang="ru-RU" sz="24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5219700" y="0"/>
            <a:ext cx="3924300" cy="887254"/>
          </a:xfrm>
          <a:prstGeom prst="roundRect">
            <a:avLst>
              <a:gd name="adj" fmla="val 11167"/>
            </a:avLst>
          </a:prstGeom>
          <a:gradFill rotWithShape="0">
            <a:gsLst>
              <a:gs pos="0">
                <a:srgbClr val="CCECFF"/>
              </a:gs>
              <a:gs pos="50000">
                <a:srgbClr val="FFFFFF"/>
              </a:gs>
              <a:gs pos="100000">
                <a:srgbClr val="CCE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Як записати ці правила  математичною мовою?</a:t>
            </a:r>
            <a:endParaRPr lang="uk-UA" sz="24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285720" y="5643578"/>
            <a:ext cx="7019925" cy="987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Правило, записане  математичною мовою, – це </a:t>
            </a:r>
            <a:r>
              <a:rPr lang="uk-UA" sz="2800" b="1" u="sng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формула</a:t>
            </a:r>
            <a:endParaRPr lang="uk-UA" sz="2800" b="1" u="sng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85720" y="2071678"/>
            <a:ext cx="4572000" cy="70788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 прямокутника дорівнює добутку довжини на ширину.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uk-UA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85720" y="3000372"/>
            <a:ext cx="4572000" cy="120032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прямокутника дорівнює сумі довжин його сторін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7" name="Rectangle 23" hidden="1"/>
          <p:cNvSpPr>
            <a:spLocks noChangeArrowheads="1"/>
          </p:cNvSpPr>
          <p:nvPr/>
        </p:nvSpPr>
        <p:spPr bwMode="auto">
          <a:xfrm>
            <a:off x="357158" y="4429132"/>
            <a:ext cx="4572000" cy="769441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Пройдена відстань – це добуток швидкості на час руху</a:t>
            </a:r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uk-UA" sz="2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68" name="Picture 24" descr="Рисунок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 autoUpdateAnimBg="0"/>
      <p:bldP spid="6150" grpId="0" animBg="1" autoUpdateAnimBg="0"/>
      <p:bldP spid="6155" grpId="0" animBg="1" autoUpdateAnimBg="0"/>
      <p:bldP spid="6156" grpId="0" animBg="1" autoUpdateAnimBg="0"/>
      <p:bldP spid="6157" grpId="0" animBg="1" autoUpdateAnimBg="0"/>
      <p:bldP spid="6158" grpId="0" animBg="1" autoUpdateAnimBg="0"/>
      <p:bldP spid="6163" grpId="0" animBg="1" autoUpdateAnimBg="0"/>
      <p:bldP spid="6164" grpId="0" animBg="1" autoUpdateAnimBg="0"/>
      <p:bldP spid="6165" grpId="0" animBg="1" autoUpdateAnimBg="0"/>
      <p:bldP spid="6166" grpId="0" animBg="1" autoUpdateAnimBg="0"/>
      <p:bldP spid="616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990600"/>
            <a:ext cx="3810000" cy="4267200"/>
            <a:chOff x="576" y="624"/>
            <a:chExt cx="2400" cy="2688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>
              <a:off x="576" y="624"/>
              <a:ext cx="2400" cy="2688"/>
              <a:chOff x="3216" y="816"/>
              <a:chExt cx="2400" cy="2832"/>
            </a:xfrm>
          </p:grpSpPr>
          <p:sp>
            <p:nvSpPr>
              <p:cNvPr id="5132" name="AutoShape 4"/>
              <p:cNvSpPr>
                <a:spLocks noChangeArrowheads="1"/>
              </p:cNvSpPr>
              <p:nvPr/>
            </p:nvSpPr>
            <p:spPr bwMode="auto">
              <a:xfrm>
                <a:off x="3216" y="816"/>
                <a:ext cx="2400" cy="2832"/>
              </a:xfrm>
              <a:prstGeom prst="roundRect">
                <a:avLst>
                  <a:gd name="adj" fmla="val 16667"/>
                </a:avLst>
              </a:prstGeom>
              <a:solidFill>
                <a:srgbClr val="B1E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uk-UA"/>
              </a:p>
            </p:txBody>
          </p:sp>
          <p:sp>
            <p:nvSpPr>
              <p:cNvPr id="5133" name="Text Box 5"/>
              <p:cNvSpPr txBox="1">
                <a:spLocks noChangeArrowheads="1"/>
              </p:cNvSpPr>
              <p:nvPr/>
            </p:nvSpPr>
            <p:spPr bwMode="auto">
              <a:xfrm>
                <a:off x="3648" y="960"/>
                <a:ext cx="1296" cy="304"/>
              </a:xfrm>
              <a:prstGeom prst="rect">
                <a:avLst/>
              </a:prstGeom>
              <a:solidFill>
                <a:srgbClr val="B1E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2400" b="1" dirty="0" smtClean="0">
                    <a:latin typeface="Times New Roman" panose="02020603050405020304" pitchFamily="18" charset="0"/>
                  </a:rPr>
                  <a:t>ФОРМУЛИ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29" name="AutoShape 6"/>
            <p:cNvSpPr>
              <a:spLocks noChangeArrowheads="1"/>
            </p:cNvSpPr>
            <p:nvPr/>
          </p:nvSpPr>
          <p:spPr bwMode="auto">
            <a:xfrm>
              <a:off x="647" y="1799"/>
              <a:ext cx="2210" cy="5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1ECEB"/>
                </a:gs>
                <a:gs pos="50000">
                  <a:srgbClr val="FFFFFF"/>
                </a:gs>
                <a:gs pos="100000">
                  <a:srgbClr val="B1ECEB"/>
                </a:gs>
              </a:gsLst>
              <a:lin ang="5400000" scaled="1"/>
            </a:gradFill>
            <a:ln w="19050">
              <a:solidFill>
                <a:srgbClr val="00808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 = a + a + b + b </a:t>
              </a:r>
              <a:r>
                <a:rPr lang="uk-UA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 = 2(a + b)</a:t>
              </a:r>
              <a:r>
                <a:rPr lang="ru-RU" sz="2400" b="1" i="1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130" name="AutoShape 7"/>
            <p:cNvSpPr>
              <a:spLocks noChangeArrowheads="1"/>
            </p:cNvSpPr>
            <p:nvPr/>
          </p:nvSpPr>
          <p:spPr bwMode="auto">
            <a:xfrm>
              <a:off x="1090" y="1187"/>
              <a:ext cx="1276" cy="32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1ECEB"/>
                </a:gs>
                <a:gs pos="50000">
                  <a:srgbClr val="FFFFFF"/>
                </a:gs>
                <a:gs pos="100000">
                  <a:srgbClr val="B1ECEB"/>
                </a:gs>
              </a:gsLst>
              <a:lin ang="5400000" scaled="1"/>
            </a:gradFill>
            <a:ln w="19050">
              <a:solidFill>
                <a:srgbClr val="00808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 = a ∙ b</a:t>
              </a:r>
              <a:r>
                <a:rPr lang="ru-RU" sz="2400" b="1" i="1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131" name="AutoShape 8"/>
            <p:cNvSpPr>
              <a:spLocks noChangeArrowheads="1"/>
            </p:cNvSpPr>
            <p:nvPr/>
          </p:nvSpPr>
          <p:spPr bwMode="auto">
            <a:xfrm>
              <a:off x="1185" y="2577"/>
              <a:ext cx="1278" cy="36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1ECEB"/>
                </a:gs>
                <a:gs pos="50000">
                  <a:srgbClr val="FFFFFF"/>
                </a:gs>
                <a:gs pos="100000">
                  <a:srgbClr val="B1ECEB"/>
                </a:gs>
              </a:gsLst>
              <a:lin ang="5400000" scaled="1"/>
            </a:gradFill>
            <a:ln w="19050">
              <a:solidFill>
                <a:srgbClr val="00808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 = v ∙ t</a:t>
              </a:r>
              <a:r>
                <a:rPr lang="ru-RU" sz="2800" b="1">
                  <a:latin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4953000" y="381000"/>
            <a:ext cx="2667000" cy="838200"/>
          </a:xfrm>
          <a:prstGeom prst="wedgeRoundRectCallout">
            <a:avLst>
              <a:gd name="adj1" fmla="val -96903"/>
              <a:gd name="adj2" fmla="val 13693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anose="02020603050405020304" pitchFamily="18" charset="0"/>
              </a:rPr>
              <a:t>Формула </a:t>
            </a:r>
            <a:r>
              <a:rPr lang="ru-RU" sz="2000" b="1" dirty="0" err="1" smtClean="0">
                <a:latin typeface="Times New Roman" panose="02020603050405020304" pitchFamily="18" charset="0"/>
              </a:rPr>
              <a:t>площі</a:t>
            </a:r>
            <a:r>
              <a:rPr 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</a:rPr>
              <a:t>прямокутника</a:t>
            </a:r>
            <a:endParaRPr 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580063" y="1773238"/>
            <a:ext cx="3200400" cy="838200"/>
          </a:xfrm>
          <a:prstGeom prst="wedgeRoundRectCallout">
            <a:avLst>
              <a:gd name="adj1" fmla="val -82343"/>
              <a:gd name="adj2" fmla="val 13314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latin typeface="Times New Roman" panose="02020603050405020304" pitchFamily="18" charset="0"/>
              </a:rPr>
              <a:t>Формула </a:t>
            </a:r>
            <a:r>
              <a:rPr lang="ru-RU" sz="2000" b="1" dirty="0">
                <a:latin typeface="Times New Roman" panose="02020603050405020304" pitchFamily="18" charset="0"/>
              </a:rPr>
              <a:t>периметра </a:t>
            </a:r>
            <a:r>
              <a:rPr lang="ru-RU" sz="2000" b="1" dirty="0" err="1" smtClean="0">
                <a:latin typeface="Times New Roman" panose="02020603050405020304" pitchFamily="18" charset="0"/>
              </a:rPr>
              <a:t>прямокутника</a:t>
            </a:r>
            <a:endParaRPr 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5292725" y="3357563"/>
            <a:ext cx="2376488" cy="457200"/>
          </a:xfrm>
          <a:prstGeom prst="wedgeRoundRectCallout">
            <a:avLst>
              <a:gd name="adj1" fmla="val -109051"/>
              <a:gd name="adj2" fmla="val 17881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anose="02020603050405020304" pitchFamily="18" charset="0"/>
              </a:rPr>
              <a:t>Формула </a:t>
            </a:r>
            <a:r>
              <a:rPr lang="ru-RU" sz="2000" b="1" dirty="0" err="1" smtClean="0">
                <a:latin typeface="Times New Roman" panose="02020603050405020304" pitchFamily="18" charset="0"/>
              </a:rPr>
              <a:t>відстані</a:t>
            </a:r>
            <a:endParaRPr 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5127" name="Picture 13" descr="Рисунок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088" y="2857496"/>
            <a:ext cx="23479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 autoUpdateAnimBg="0"/>
      <p:bldP spid="7178" grpId="0" animBg="1" autoUpdateAnimBg="0"/>
      <p:bldP spid="717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297634"/>
          </a:xfrm>
        </p:spPr>
        <p:txBody>
          <a:bodyPr/>
          <a:lstStyle/>
          <a:p>
            <a:pPr algn="just">
              <a:lnSpc>
                <a:spcPct val="75000"/>
              </a:lnSpc>
            </a:pPr>
            <a:r>
              <a:rPr lang="uk-UA" sz="5400" b="1" dirty="0" smtClean="0">
                <a:solidFill>
                  <a:srgbClr val="6600CC"/>
                </a:solidFill>
                <a:latin typeface="Monotype Corsiva" pitchFamily="66" charset="0"/>
              </a:rPr>
              <a:t>Пані Формула залишилася дуже задоволена, адже діти впізнали її. Але вони знали лише деякі імена </a:t>
            </a:r>
            <a:r>
              <a:rPr lang="uk-UA" sz="5400" b="1" dirty="0" smtClean="0">
                <a:solidFill>
                  <a:srgbClr val="FF0000"/>
                </a:solidFill>
                <a:latin typeface="Monotype Corsiva" pitchFamily="66" charset="0"/>
              </a:rPr>
              <a:t>Пані Формули</a:t>
            </a:r>
            <a:r>
              <a:rPr lang="uk-UA" sz="5400" b="1" dirty="0" smtClean="0">
                <a:solidFill>
                  <a:srgbClr val="6600CC"/>
                </a:solidFill>
                <a:latin typeface="Monotype Corsiva" pitchFamily="66" charset="0"/>
              </a:rPr>
              <a:t>, а вона має ще багато імен. Тому вона сказала, що при вивченні математики в наступних класах, учні дізнаються ще багато її імен.</a:t>
            </a:r>
            <a:endParaRPr lang="ru-RU" sz="5400" b="1" dirty="0">
              <a:solidFill>
                <a:srgbClr val="6600CC"/>
              </a:solidFill>
              <a:latin typeface="Monotype Corsiva" pitchFamily="66" charset="0"/>
            </a:endParaRPr>
          </a:p>
        </p:txBody>
      </p:sp>
      <p:pic>
        <p:nvPicPr>
          <p:cNvPr id="4" name="Picture 8" descr="KNIGH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3172" y="2928934"/>
            <a:ext cx="251936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014 0.12093 L -0.03975 0.12093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368676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rgbClr val="6600CC"/>
                </a:solidFill>
                <a:latin typeface="Monotype Corsiva" pitchFamily="66" charset="0"/>
              </a:rPr>
              <a:t>А далі 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Пані Формула </a:t>
            </a:r>
            <a:r>
              <a:rPr lang="uk-UA" b="1" dirty="0" smtClean="0">
                <a:solidFill>
                  <a:srgbClr val="6600CC"/>
                </a:solidFill>
                <a:latin typeface="Monotype Corsiva" pitchFamily="66" charset="0"/>
              </a:rPr>
              <a:t>забажала  подивитися, як  же учні 5 класу вміють застосовувати вивчені формули на практиці. І вона запропонувала  їм  виконати наступні вправи.</a:t>
            </a:r>
            <a:endParaRPr lang="ru-RU" b="1" dirty="0">
              <a:solidFill>
                <a:srgbClr val="66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4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835400" y="1252538"/>
            <a:ext cx="2281238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 = v ∙ t</a:t>
            </a:r>
            <a:r>
              <a:rPr lang="ru-RU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724525" y="2781300"/>
            <a:ext cx="2281238" cy="922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 = s : v</a:t>
            </a:r>
            <a:r>
              <a:rPr lang="ru-RU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339975" y="2781300"/>
            <a:ext cx="2281238" cy="922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 = s : t</a:t>
            </a:r>
            <a:r>
              <a:rPr lang="ru-RU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4297363" y="2060575"/>
            <a:ext cx="706437" cy="850900"/>
          </a:xfrm>
          <a:custGeom>
            <a:avLst/>
            <a:gdLst>
              <a:gd name="T0" fmla="*/ 706437 w 445"/>
              <a:gd name="T1" fmla="*/ 0 h 536"/>
              <a:gd name="T2" fmla="*/ 0 w 445"/>
              <a:gd name="T3" fmla="*/ 850900 h 536"/>
              <a:gd name="T4" fmla="*/ 0 60000 65536"/>
              <a:gd name="T5" fmla="*/ 0 60000 65536"/>
              <a:gd name="T6" fmla="*/ 0 w 445"/>
              <a:gd name="T7" fmla="*/ 0 h 536"/>
              <a:gd name="T8" fmla="*/ 445 w 445"/>
              <a:gd name="T9" fmla="*/ 536 h 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 rot="-4587946">
            <a:off x="5796756" y="2061369"/>
            <a:ext cx="706438" cy="850900"/>
          </a:xfrm>
          <a:custGeom>
            <a:avLst/>
            <a:gdLst>
              <a:gd name="T0" fmla="*/ 706438 w 445"/>
              <a:gd name="T1" fmla="*/ 0 h 536"/>
              <a:gd name="T2" fmla="*/ 0 w 445"/>
              <a:gd name="T3" fmla="*/ 850900 h 536"/>
              <a:gd name="T4" fmla="*/ 0 60000 65536"/>
              <a:gd name="T5" fmla="*/ 0 60000 65536"/>
              <a:gd name="T6" fmla="*/ 0 w 445"/>
              <a:gd name="T7" fmla="*/ 0 h 536"/>
              <a:gd name="T8" fmla="*/ 445 w 445"/>
              <a:gd name="T9" fmla="*/ 536 h 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graphicFrame>
        <p:nvGraphicFramePr>
          <p:cNvPr id="5163" name="Group 43"/>
          <p:cNvGraphicFramePr>
            <a:graphicFrameLocks noGrp="1"/>
          </p:cNvGraphicFramePr>
          <p:nvPr>
            <p:ph/>
          </p:nvPr>
        </p:nvGraphicFramePr>
        <p:xfrm>
          <a:off x="457199" y="3933825"/>
          <a:ext cx="8329642" cy="2663826"/>
        </p:xfrm>
        <a:graphic>
          <a:graphicData uri="http://schemas.openxmlformats.org/drawingml/2006/table">
            <a:tbl>
              <a:tblPr/>
              <a:tblGrid>
                <a:gridCol w="1757347"/>
                <a:gridCol w="2292190"/>
                <a:gridCol w="2022814"/>
                <a:gridCol w="2257291"/>
              </a:tblGrid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= v ∙ t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 = s : t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км/год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км/год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 = s : v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643174" y="4000504"/>
            <a:ext cx="16930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4000" b="1" i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100 </a:t>
            </a:r>
            <a:r>
              <a:rPr lang="ru-RU" sz="4000" b="1" i="1" dirty="0">
                <a:solidFill>
                  <a:srgbClr val="A50021"/>
                </a:solidFill>
                <a:latin typeface="Times New Roman" panose="02020603050405020304" pitchFamily="18" charset="0"/>
              </a:rPr>
              <a:t>км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4857752" y="5786454"/>
            <a:ext cx="12631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4000" b="1" i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3 год</a:t>
            </a:r>
            <a:endParaRPr lang="ru-RU" sz="4000" b="1" i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6643702" y="4929198"/>
            <a:ext cx="19482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 b="1" i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40км/год</a:t>
            </a:r>
            <a:endParaRPr lang="ru-RU" sz="3600" b="1" i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68" name="AutoShape 48"/>
          <p:cNvSpPr>
            <a:spLocks noChangeArrowheads="1"/>
          </p:cNvSpPr>
          <p:nvPr/>
        </p:nvSpPr>
        <p:spPr bwMode="auto">
          <a:xfrm>
            <a:off x="2627313" y="260350"/>
            <a:ext cx="4787900" cy="720725"/>
          </a:xfrm>
          <a:prstGeom prst="wedgeRoundRectCallout">
            <a:avLst>
              <a:gd name="adj1" fmla="val -67838"/>
              <a:gd name="adj2" fmla="val 148681"/>
              <a:gd name="adj3" fmla="val 16667"/>
            </a:avLst>
          </a:prstGeom>
          <a:solidFill>
            <a:srgbClr val="FFFF99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Формула </a:t>
            </a:r>
            <a:r>
              <a:rPr lang="ru-RU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відстані</a:t>
            </a:r>
            <a:r>
              <a:rPr lang="ru-RU" sz="36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7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KNIGH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6234" y="152400"/>
            <a:ext cx="254793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24 0.02312 L -1.40052 0.2978 " pathEditMode="relative" rAng="0" ptsTypes="AA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24 0.02312 L -1.40052 0.2978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 autoUpdateAnimBg="0"/>
      <p:bldP spid="5127" grpId="0" animBg="1" autoUpdateAnimBg="0"/>
      <p:bldP spid="5128" grpId="0" animBg="1" autoUpdateAnimBg="0"/>
      <p:bldP spid="5129" grpId="0" animBg="1"/>
      <p:bldP spid="5131" grpId="0" animBg="1"/>
      <p:bldP spid="5164" grpId="0"/>
      <p:bldP spid="5165" grpId="0"/>
      <p:bldP spid="5166" grpId="0"/>
      <p:bldP spid="51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faa32fd0a713679e328ce9fc16b62ad2861eeb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1570</Words>
  <Application>Microsoft Office PowerPoint</Application>
  <PresentationFormat>Экран (4:3)</PresentationFormat>
  <Paragraphs>441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Оформление по умолчанию</vt:lpstr>
      <vt:lpstr>Слайд 1</vt:lpstr>
      <vt:lpstr>Мета уроку: </vt:lpstr>
      <vt:lpstr>Слайд 3</vt:lpstr>
      <vt:lpstr>Слайд 4</vt:lpstr>
      <vt:lpstr>Слайд 5</vt:lpstr>
      <vt:lpstr>Слайд 6</vt:lpstr>
      <vt:lpstr>Пані Формула залишилася дуже задоволена, адже діти впізнали її. Але вони знали лише деякі імена Пані Формули, а вона має ще багато імен. Тому вона сказала, що при вивченні математики в наступних класах, учні дізнаються ще багато її імен.</vt:lpstr>
      <vt:lpstr>А далі  Пані Формула забажала  подивитися, як  же учні 5 класу вміють застосовувати вивчені формули на практиці. І вона запропонувала  їм  виконати наступні вправи.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Пані Формула подякувала учням за їх вміння застосовувати формули на практиці під час розв’язування задач. Але вона вирішила  протестувати учнів, щоб виявити рівень знань кожного учня. І  Пані Формула запропонувала учням наступний тест.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Пані  Формулі так сподобалось, як працюють учні  5 класу, що вона запропонувала їм трішки відпочити і здійснити подорож до чарівного палацу рівнянь.  (Фізхвилинка)</vt:lpstr>
      <vt:lpstr>Слайд 29</vt:lpstr>
      <vt:lpstr>Слайд 30</vt:lpstr>
      <vt:lpstr>Слайд 31</vt:lpstr>
      <vt:lpstr>Слайд 32</vt:lpstr>
      <vt:lpstr>Слайд 33</vt:lpstr>
      <vt:lpstr>Чарівні феї пропустили учнів до кімнат палацу. Тут було так дивно, чарівно і загадково. На одній зі стін висів портрет китайського мислителя та філософа Конфуція, а поруч  була записана умова:</vt:lpstr>
      <vt:lpstr>Слайд 35</vt:lpstr>
      <vt:lpstr>Подорож продовжилася і Пані Формула повела учнів по кімнатах палацу</vt:lpstr>
      <vt:lpstr>Слайд 37</vt:lpstr>
      <vt:lpstr>Слайд 38</vt:lpstr>
      <vt:lpstr>Найбільше всім сподобалося в бібліотеці, адже саме там Пані Формула запропонувала розгадати кросворд</vt:lpstr>
      <vt:lpstr>Слайд 40</vt:lpstr>
      <vt:lpstr>Мудрість (грец. Σοφία) — володіння знанням, розумінням, досвідом,обачністю та інтуїтивним розумінням, включно із здатністю, також вживати ці якості. Це розсудливе та грамотне застосування знань. Саме  мудрість і знання потрібні будуть завтра на контрольній роботі</vt:lpstr>
      <vt:lpstr>Подорож добігла кінця. Пані Формула  виставила учням бали за роботу, побажала  добре справитися з контрольною роботою  і на останок задала домашнє завдання:                   ст. 104. завдання для перевірки                     знань №3 .</vt:lpstr>
      <vt:lpstr>ДО НОВИХ ЗУСТРІЧЕЙ!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Admin</cp:lastModifiedBy>
  <cp:revision>94</cp:revision>
  <dcterms:created xsi:type="dcterms:W3CDTF">2009-07-20T22:26:57Z</dcterms:created>
  <dcterms:modified xsi:type="dcterms:W3CDTF">2013-11-12T06:04:22Z</dcterms:modified>
</cp:coreProperties>
</file>