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  <p:sldMasterId id="2147483867" r:id="rId2"/>
  </p:sldMasterIdLst>
  <p:sldIdLst>
    <p:sldId id="256" r:id="rId3"/>
    <p:sldId id="276" r:id="rId4"/>
    <p:sldId id="267" r:id="rId5"/>
    <p:sldId id="268" r:id="rId6"/>
    <p:sldId id="275" r:id="rId7"/>
    <p:sldId id="257" r:id="rId8"/>
    <p:sldId id="258" r:id="rId9"/>
    <p:sldId id="259" r:id="rId10"/>
    <p:sldId id="261" r:id="rId11"/>
    <p:sldId id="262" r:id="rId12"/>
    <p:sldId id="260" r:id="rId13"/>
    <p:sldId id="263" r:id="rId14"/>
    <p:sldId id="265" r:id="rId15"/>
    <p:sldId id="266" r:id="rId16"/>
    <p:sldId id="269" r:id="rId17"/>
    <p:sldId id="270" r:id="rId18"/>
    <p:sldId id="271" r:id="rId19"/>
    <p:sldId id="272" r:id="rId20"/>
    <p:sldId id="277" r:id="rId21"/>
    <p:sldId id="273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FF00"/>
    <a:srgbClr val="290AE6"/>
    <a:srgbClr val="FF0000"/>
    <a:srgbClr val="006600"/>
    <a:srgbClr val="F2F2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9" autoAdjust="0"/>
    <p:restoredTop sz="94660"/>
  </p:normalViewPr>
  <p:slideViewPr>
    <p:cSldViewPr>
      <p:cViewPr>
        <p:scale>
          <a:sx n="78" d="100"/>
          <a:sy n="78" d="100"/>
        </p:scale>
        <p:origin x="-171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FC29F12-D5EA-4B86-B2FF-ED079F3981C6}" type="datetimeFigureOut">
              <a:rPr lang="ru-RU"/>
              <a:pPr/>
              <a:t>29.04.2014</a:t>
            </a:fld>
            <a:endParaRPr lang="uk-UA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D4ED3E-51AB-4D83-B351-BAA83AA8E19B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uk-UA"/>
              <a:t>Образец подзаголовка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uk-UA"/>
              <a:t>Образец заголовка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1C8437-B80C-4D13-8399-D111D236FDE2}" type="datetimeFigureOut">
              <a:rPr lang="ru-RU"/>
              <a:pPr/>
              <a:t>29.04.2014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06506-1FCB-4A1C-A17B-A3B0CD1BB101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004ABE-05F9-4EBD-9CED-B3F4D9EABEED}" type="datetimeFigureOut">
              <a:rPr lang="ru-RU"/>
              <a:pPr/>
              <a:t>29.04.2014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0B231-135E-45A5-8915-BA97C0F972E3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52312099-1300-49F9-BEFF-17A7EF9A1811}" type="datetimeFigureOut">
              <a:rPr lang="ru-RU" smtClean="0"/>
              <a:pPr>
                <a:defRPr/>
              </a:pPr>
              <a:t>29.04.2014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1C53570-64C9-408B-9BDE-970CD823CD36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589D43AB-42B8-4B7D-9011-C1D7287F3B67}" type="datetimeFigureOut">
              <a:rPr lang="ru-RU" smtClean="0"/>
              <a:pPr>
                <a:defRPr/>
              </a:pPr>
              <a:t>29.04.2014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AEA58-121B-455C-9790-78659FFD54A2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55F3B75B-3723-48A7-A967-7ADDF0F0ADC1}" type="datetimeFigureOut">
              <a:rPr lang="ru-RU" smtClean="0"/>
              <a:pPr>
                <a:defRPr/>
              </a:pPr>
              <a:t>29.04.2014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2E1CFAF1-FC4A-4951-8A5E-157D0E026F4E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BFDA27F7-F6D7-4178-91A3-953E08C3144F}" type="datetimeFigureOut">
              <a:rPr lang="ru-RU" smtClean="0"/>
              <a:pPr>
                <a:defRPr/>
              </a:pPr>
              <a:t>29.04.2014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393AFC76-663E-4B9B-B05B-46684EB03A96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7BCA247B-4CA1-4C36-B0AB-F59C3F9D0266}" type="datetimeFigureOut">
              <a:rPr lang="ru-RU" smtClean="0"/>
              <a:pPr>
                <a:defRPr/>
              </a:pPr>
              <a:t>29.04.2014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30BD1B3-E6C9-43A3-873B-41E25C3E2F3E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82107C-6B7F-4D15-9A7C-8A186830AB88}" type="datetimeFigureOut">
              <a:rPr lang="ru-RU" smtClean="0"/>
              <a:pPr>
                <a:defRPr/>
              </a:pPr>
              <a:t>29.04.2014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54ED6-1E2F-48A7-B9E5-8111A50329D5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CFB098A5-6CB5-4F07-8C33-EB63E43658E6}" type="datetimeFigureOut">
              <a:rPr lang="ru-RU" smtClean="0"/>
              <a:pPr>
                <a:defRPr/>
              </a:pPr>
              <a:t>29.04.2014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DA9C39B2-9076-40D5-8159-DAED00182CF2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76E2E9A-7277-49A5-B0EE-EDF38DC794FA}" type="datetimeFigureOut">
              <a:rPr lang="ru-RU" smtClean="0"/>
              <a:pPr>
                <a:defRPr/>
              </a:pPr>
              <a:t>29.04.2014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025E832-BCF0-497D-8BA0-4E7E1E75AD9B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6AB5A0-8483-4CAF-A8BA-7AFB2C790B66}" type="datetimeFigureOut">
              <a:rPr lang="ru-RU"/>
              <a:pPr/>
              <a:t>29.04.2014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84467-DA44-480D-BAA7-56FFD41AF84F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D3E46C5-895F-4007-8BAD-34E16AF01A28}" type="datetimeFigureOut">
              <a:rPr lang="ru-RU" smtClean="0"/>
              <a:pPr>
                <a:defRPr/>
              </a:pPr>
              <a:t>29.04.2014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5D6A14F0-1265-4A24-A2F8-E5F0112E7C07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554DB6-3AE2-43D6-9972-00B02772009B}" type="datetimeFigureOut">
              <a:rPr lang="ru-RU" smtClean="0"/>
              <a:pPr>
                <a:defRPr/>
              </a:pPr>
              <a:t>29.04.2014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4F5ED-EBDF-4B82-BD8D-41A8CAD43882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8A6685-AAD7-4F81-A65A-4713303B8A38}" type="datetimeFigureOut">
              <a:rPr lang="ru-RU" smtClean="0"/>
              <a:pPr>
                <a:defRPr/>
              </a:pPr>
              <a:t>29.04.2014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81E21-B8D8-40E4-A593-642AF510F740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08F65F-A5C7-4302-A48B-02BAD8F813E6}" type="datetimeFigureOut">
              <a:rPr lang="ru-RU"/>
              <a:pPr/>
              <a:t>29.04.2014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4AD15-05CA-44A1-929E-C72183D196BF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77420A-C3B7-495F-9386-5BDF75CC4829}" type="datetimeFigureOut">
              <a:rPr lang="ru-RU"/>
              <a:pPr/>
              <a:t>29.04.2014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0752A-B9C9-419B-8A43-549CFEFDBB7D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5B2565-2225-4382-951A-C074E3BF0585}" type="datetimeFigureOut">
              <a:rPr lang="ru-RU"/>
              <a:pPr/>
              <a:t>29.04.2014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125C5-2A4F-4171-A38A-6E987671F49A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CE1CCC-EC61-4110-BC89-B7166F5CC863}" type="datetimeFigureOut">
              <a:rPr lang="ru-RU"/>
              <a:pPr/>
              <a:t>29.04.2014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A099C-A8D8-4421-9F85-5DCABA4F2215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6D057C-71F3-4B5C-B757-E8D6B7CCD0EF}" type="datetimeFigureOut">
              <a:rPr lang="ru-RU"/>
              <a:pPr/>
              <a:t>29.04.2014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545CC-43A5-4F13-96FC-FCFE555AE729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0DA916-F3EB-413D-85B8-FE588EDA160D}" type="datetimeFigureOut">
              <a:rPr lang="ru-RU"/>
              <a:pPr/>
              <a:t>29.04.2014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6B094-4390-44B4-B4AE-0038FEE0540A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FAD9E-500B-4F0F-A52F-F4C59B653A8B}" type="datetimeFigureOut">
              <a:rPr lang="ru-RU"/>
              <a:pPr/>
              <a:t>29.04.2014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4B6D7-A22D-4FF8-8693-3391248AA04A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41987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uk-UA"/>
            </a:p>
          </p:txBody>
        </p:sp>
        <p:pic>
          <p:nvPicPr>
            <p:cNvPr id="41988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6523135D-84DA-4E5F-948C-401E0F0742E4}" type="datetimeFigureOut">
              <a:rPr lang="ru-RU"/>
              <a:pPr/>
              <a:t>29.04.2014</a:t>
            </a:fld>
            <a:endParaRPr lang="uk-UA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uk-UA"/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5D632F67-B651-4E11-9208-D6FA9A1BBCF2}" type="slidenum">
              <a:rPr lang="uk-UA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5F3B75B-3723-48A7-A967-7ADDF0F0ADC1}" type="datetimeFigureOut">
              <a:rPr lang="ru-RU" smtClean="0"/>
              <a:pPr>
                <a:defRPr/>
              </a:pPr>
              <a:t>29.04.2014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1CFAF1-FC4A-4951-8A5E-157D0E026F4E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7859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7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Вас вітає група “Практики”</a:t>
            </a:r>
            <a:endParaRPr lang="uk-UA" sz="7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1088" y="2071688"/>
            <a:ext cx="8062912" cy="3786187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uk-UA" sz="60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6000" dirty="0" smtClean="0"/>
          </a:p>
          <a:p>
            <a:pPr algn="l" fontAlgn="auto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uk-UA" sz="12800" dirty="0" smtClean="0">
                <a:solidFill>
                  <a:srgbClr val="002060"/>
                </a:solidFill>
              </a:rPr>
              <a:t>Якщо ви хочете навчитися плавати, то сміливо входьте у воду, а якщо хочете навчитися розв</a:t>
            </a:r>
            <a:r>
              <a:rPr lang="en-US" sz="12800" dirty="0" smtClean="0">
                <a:solidFill>
                  <a:srgbClr val="002060"/>
                </a:solidFill>
                <a:latin typeface="Elephant" pitchFamily="18" charset="0"/>
              </a:rPr>
              <a:t>’</a:t>
            </a:r>
            <a:r>
              <a:rPr lang="uk-UA" sz="12800" dirty="0" smtClean="0">
                <a:solidFill>
                  <a:srgbClr val="002060"/>
                </a:solidFill>
              </a:rPr>
              <a:t>язувати задачі, то розв</a:t>
            </a:r>
            <a:r>
              <a:rPr lang="en-US" sz="12800" dirty="0" smtClean="0">
                <a:solidFill>
                  <a:srgbClr val="002060"/>
                </a:solidFill>
                <a:latin typeface="Elephant" pitchFamily="18" charset="0"/>
              </a:rPr>
              <a:t>’</a:t>
            </a:r>
            <a:r>
              <a:rPr lang="uk-UA" sz="12800" dirty="0" smtClean="0">
                <a:solidFill>
                  <a:srgbClr val="002060"/>
                </a:solidFill>
              </a:rPr>
              <a:t>язуйте їх!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uk-UA" sz="12800" dirty="0" smtClean="0">
                <a:solidFill>
                  <a:srgbClr val="002060"/>
                </a:solidFill>
              </a:rPr>
              <a:t>Д.Пойа</a:t>
            </a:r>
            <a:endParaRPr lang="uk-UA" sz="1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75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472518" cy="637621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Таємно від батька-рояліста він брав уроки в учителя Гро, відомого в Греноблі якобінця, що був для хлопця людиною на зразок греків і римлян героїчних епох. У того й знайшов “Вступ до алгебри” Ейлера, а там задачу…:</a:t>
            </a:r>
            <a:b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>”</a:t>
            </a:r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Це було для мене відкриттям. Я зрозумів, що значить користуватися знаряддям, яке називається 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алгеброю. Та, чорт візьми, 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ніхто мені про це не говорив.” </a:t>
            </a:r>
            <a: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 (З автобіографії)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uk-UA" sz="2800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3" name="Рисунок 2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4357688"/>
            <a:ext cx="2714625" cy="226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500043"/>
            <a:ext cx="8062912" cy="121444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7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Задача 2 </a:t>
            </a:r>
            <a:endParaRPr lang="uk-UA" sz="7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1338" y="1643063"/>
            <a:ext cx="8388350" cy="5072062"/>
          </a:xfrm>
        </p:spPr>
        <p:txBody>
          <a:bodyPr/>
          <a:lstStyle/>
          <a:p>
            <a:pPr algn="l"/>
            <a:r>
              <a:rPr lang="uk-UA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Дві селянки принесли на базар разом 100 яєць, одна більше ніж друга. Але обидві виручили однакові суми. Тоді перша сказала другій: “Були б у мене твої яйця, я мала б 15 крейцерів”. На що друга відповіла: ”А коли б твої яйця були в мене, то я виручила б за них       крейцера”. Скільки яєць було в кожної селянки?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4857750"/>
            <a:ext cx="419100" cy="742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42853"/>
            <a:ext cx="8062912" cy="1357322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uk-UA" sz="7200" dirty="0" smtClean="0">
                <a:solidFill>
                  <a:schemeClr val="accent2"/>
                </a:solidFill>
                <a:latin typeface="Georgia" pitchFamily="18" charset="0"/>
              </a:rPr>
              <a:t>Розв</a:t>
            </a:r>
            <a:r>
              <a:rPr lang="en-US" sz="7200" dirty="0" smtClean="0">
                <a:solidFill>
                  <a:schemeClr val="accent2"/>
                </a:solidFill>
                <a:latin typeface="Georgia" pitchFamily="18" charset="0"/>
              </a:rPr>
              <a:t>’</a:t>
            </a:r>
            <a:r>
              <a:rPr lang="uk-UA" sz="7200" dirty="0" smtClean="0">
                <a:solidFill>
                  <a:schemeClr val="accent2"/>
                </a:solidFill>
                <a:latin typeface="Georgia" pitchFamily="18" charset="0"/>
              </a:rPr>
              <a:t>язання</a:t>
            </a:r>
            <a:endParaRPr lang="uk-UA" sz="7200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1338" y="1785938"/>
            <a:ext cx="8061325" cy="4500562"/>
          </a:xfrm>
        </p:spPr>
        <p:txBody>
          <a:bodyPr/>
          <a:lstStyle/>
          <a:p>
            <a:pPr algn="l"/>
            <a:r>
              <a:rPr lang="uk-UA" sz="4000" smtClean="0">
                <a:solidFill>
                  <a:srgbClr val="002060"/>
                </a:solidFill>
                <a:latin typeface="Georgia" pitchFamily="18" charset="0"/>
              </a:rPr>
              <a:t>Якщо одна селянка принесла х яєць, то друга (100-х). Якби у І селянки були яйця ІІ,  то одне яйце І селянки коштувало б 15:(100-х)крейцерів. Отже вона отримала за свої яйця  </a:t>
            </a:r>
          </a:p>
          <a:p>
            <a:pPr algn="l"/>
            <a:r>
              <a:rPr lang="uk-UA" sz="4000" smtClean="0">
                <a:solidFill>
                  <a:srgbClr val="002060"/>
                </a:solidFill>
                <a:latin typeface="Georgia" pitchFamily="18" charset="0"/>
              </a:rPr>
              <a:t>(15х):(100-х) крейцерів.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1338" y="500063"/>
            <a:ext cx="8061325" cy="142875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1338" y="642938"/>
            <a:ext cx="8061325" cy="5929312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3500" dirty="0" smtClean="0">
                <a:solidFill>
                  <a:srgbClr val="002060"/>
                </a:solidFill>
                <a:latin typeface="Georgia" pitchFamily="18" charset="0"/>
              </a:rPr>
              <a:t>Якби І селянка віддала свої яйця ІІ, то одне яйце ІІ селянки коштувало б </a:t>
            </a:r>
            <a:r>
              <a:rPr lang="uk-UA" sz="3500" u="sng" dirty="0" smtClean="0">
                <a:solidFill>
                  <a:srgbClr val="002060"/>
                </a:solidFill>
                <a:latin typeface="Georgia" pitchFamily="18" charset="0"/>
              </a:rPr>
              <a:t>20___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3500" dirty="0" smtClean="0">
                <a:solidFill>
                  <a:srgbClr val="002060"/>
                </a:solidFill>
                <a:latin typeface="Georgia" pitchFamily="18" charset="0"/>
              </a:rPr>
              <a:t>3(100-х)         крейцерів. Отже друга селянка виручила       </a:t>
            </a:r>
            <a:r>
              <a:rPr lang="uk-UA" sz="3500" u="sng" dirty="0" smtClean="0">
                <a:solidFill>
                  <a:srgbClr val="002060"/>
                </a:solidFill>
                <a:latin typeface="Georgia" pitchFamily="18" charset="0"/>
              </a:rPr>
              <a:t>20</a:t>
            </a:r>
            <a:r>
              <a:rPr lang="en-US" sz="3500" u="sng" dirty="0" smtClean="0">
                <a:solidFill>
                  <a:srgbClr val="002060"/>
                </a:solidFill>
                <a:latin typeface="Georgia" pitchFamily="18" charset="0"/>
              </a:rPr>
              <a:t>(100-</a:t>
            </a:r>
            <a:r>
              <a:rPr lang="uk-UA" sz="3500" u="sng" dirty="0" smtClean="0">
                <a:solidFill>
                  <a:srgbClr val="002060"/>
                </a:solidFill>
                <a:latin typeface="Georgia" pitchFamily="18" charset="0"/>
              </a:rPr>
              <a:t>х)__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3500" dirty="0" smtClean="0">
                <a:solidFill>
                  <a:srgbClr val="002060"/>
                </a:solidFill>
                <a:latin typeface="Georgia" pitchFamily="18" charset="0"/>
              </a:rPr>
              <a:t>                                       </a:t>
            </a:r>
            <a:r>
              <a:rPr lang="en-US" sz="3500" dirty="0" smtClean="0">
                <a:solidFill>
                  <a:srgbClr val="002060"/>
                </a:solidFill>
                <a:latin typeface="Georgia" pitchFamily="18" charset="0"/>
              </a:rPr>
              <a:t>  </a:t>
            </a:r>
            <a:r>
              <a:rPr lang="uk-UA" sz="3500" dirty="0" smtClean="0">
                <a:solidFill>
                  <a:srgbClr val="002060"/>
                </a:solidFill>
                <a:latin typeface="Georgia" pitchFamily="18" charset="0"/>
              </a:rPr>
              <a:t>        </a:t>
            </a:r>
            <a:r>
              <a:rPr lang="uk-UA" sz="4000" dirty="0" smtClean="0">
                <a:solidFill>
                  <a:srgbClr val="002060"/>
                </a:solidFill>
                <a:latin typeface="Georgia" pitchFamily="18" charset="0"/>
              </a:rPr>
              <a:t>3х</a:t>
            </a:r>
            <a:r>
              <a:rPr lang="en-US" sz="4000" dirty="0" smtClean="0">
                <a:solidFill>
                  <a:srgbClr val="002060"/>
                </a:solidFill>
                <a:latin typeface="Georgia" pitchFamily="18" charset="0"/>
              </a:rPr>
              <a:t>      </a:t>
            </a:r>
            <a:r>
              <a:rPr lang="uk-UA" sz="4000" dirty="0" smtClean="0">
                <a:solidFill>
                  <a:srgbClr val="002060"/>
                </a:solidFill>
                <a:latin typeface="Georgia" pitchFamily="18" charset="0"/>
              </a:rPr>
              <a:t> крейцерів</a:t>
            </a:r>
          </a:p>
          <a:p>
            <a:pPr marL="742950" indent="-74295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4000" dirty="0" smtClean="0">
                <a:solidFill>
                  <a:srgbClr val="002060"/>
                </a:solidFill>
                <a:latin typeface="Georgia" pitchFamily="18" charset="0"/>
              </a:rPr>
              <a:t>Маємо рівняння:</a:t>
            </a:r>
          </a:p>
          <a:p>
            <a:pPr marL="742950" indent="-742950" algn="ctr" fontAlgn="auto">
              <a:spcAft>
                <a:spcPts val="0"/>
              </a:spcAft>
              <a:buFont typeface="Wingdings 2"/>
              <a:buNone/>
              <a:defRPr/>
            </a:pPr>
            <a:endParaRPr lang="uk-UA" sz="4000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742950" indent="-742950" algn="l" fontAlgn="auto">
              <a:spcAft>
                <a:spcPts val="0"/>
              </a:spcAft>
              <a:buFont typeface="Wingdings 2"/>
              <a:buAutoNum type="arabicPlain" startAt="2"/>
              <a:defRPr/>
            </a:pPr>
            <a:endParaRPr lang="uk-UA" sz="4000" u="sng" dirty="0">
              <a:solidFill>
                <a:schemeClr val="tx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8" y="5429250"/>
            <a:ext cx="45339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1338" y="571500"/>
            <a:ext cx="8061325" cy="2143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1338" y="857250"/>
            <a:ext cx="8061325" cy="5500688"/>
          </a:xfrm>
        </p:spPr>
        <p:txBody>
          <a:bodyPr/>
          <a:lstStyle/>
          <a:p>
            <a:pPr algn="l"/>
            <a:r>
              <a:rPr lang="uk-UA" sz="4000" dirty="0" smtClean="0">
                <a:solidFill>
                  <a:srgbClr val="002060"/>
                </a:solidFill>
                <a:latin typeface="Georgia" pitchFamily="18" charset="0"/>
              </a:rPr>
              <a:t>Застосувавши властивість пропорції, маємо рівняння:</a:t>
            </a:r>
          </a:p>
          <a:p>
            <a:pPr algn="l"/>
            <a:r>
              <a:rPr lang="uk-UA" sz="4000" dirty="0" smtClean="0">
                <a:solidFill>
                  <a:srgbClr val="002060"/>
                </a:solidFill>
                <a:latin typeface="Georgia" pitchFamily="18" charset="0"/>
              </a:rPr>
              <a:t>                                             ,</a:t>
            </a:r>
          </a:p>
          <a:p>
            <a:pPr algn="l"/>
            <a:r>
              <a:rPr lang="uk-UA" sz="4000" dirty="0" smtClean="0">
                <a:solidFill>
                  <a:srgbClr val="002060"/>
                </a:solidFill>
                <a:latin typeface="Georgia" pitchFamily="18" charset="0"/>
              </a:rPr>
              <a:t>спростивши яке, маємо:</a:t>
            </a:r>
          </a:p>
          <a:p>
            <a:pPr algn="l"/>
            <a:r>
              <a:rPr lang="uk-UA" sz="4000" dirty="0" smtClean="0">
                <a:solidFill>
                  <a:srgbClr val="002060"/>
                </a:solidFill>
                <a:latin typeface="Georgia" pitchFamily="18" charset="0"/>
              </a:rPr>
              <a:t>                                             ,</a:t>
            </a:r>
          </a:p>
          <a:p>
            <a:pPr algn="l"/>
            <a:r>
              <a:rPr lang="uk-UA" sz="4000" dirty="0" smtClean="0">
                <a:solidFill>
                  <a:srgbClr val="002060"/>
                </a:solidFill>
                <a:latin typeface="Georgia" pitchFamily="18" charset="0"/>
              </a:rPr>
              <a:t>Скоротимо дане рівняння на 25</a:t>
            </a:r>
          </a:p>
          <a:p>
            <a:pPr algn="l"/>
            <a:endParaRPr lang="uk-UA" sz="4000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l"/>
            <a:endParaRPr lang="uk-UA" sz="4000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l"/>
            <a:endParaRPr lang="uk-UA" sz="4000" dirty="0" smtClean="0">
              <a:latin typeface="Georgia" pitchFamily="18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sp>
        <p:nvSpPr>
          <p:cNvPr id="2663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04704" bIns="0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sp>
        <p:nvSpPr>
          <p:cNvPr id="26632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66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04704" bIns="0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sp>
        <p:nvSpPr>
          <p:cNvPr id="26634" name="Rectangle 6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663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04704" bIns="0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0" y="3214688"/>
            <a:ext cx="45815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7" name="Rectangle 9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663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04704" bIns="0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2000250"/>
            <a:ext cx="51339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0" name="Rectangle 12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6641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04704" bIns="0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4786313"/>
            <a:ext cx="35242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3" name="Rectangle 15"/>
          <p:cNvSpPr>
            <a:spLocks noChangeArrowheads="1"/>
          </p:cNvSpPr>
          <p:nvPr/>
        </p:nvSpPr>
        <p:spPr bwMode="auto">
          <a:xfrm>
            <a:off x="214313" y="10715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1" name="WordArt 7"/>
          <p:cNvSpPr>
            <a:spLocks noChangeArrowheads="1" noChangeShapeType="1" noTextEdit="1"/>
          </p:cNvSpPr>
          <p:nvPr/>
        </p:nvSpPr>
        <p:spPr bwMode="auto">
          <a:xfrm rot="-687118">
            <a:off x="6543675" y="4948238"/>
            <a:ext cx="1109663" cy="1981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444"/>
              </a:avLst>
            </a:prstTxWarp>
          </a:bodyPr>
          <a:lstStyle/>
          <a:p>
            <a:pPr algn="ctr"/>
            <a:r>
              <a:rPr lang="ru-RU" sz="3600" b="1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060000" scaled="1"/>
                </a:gradFill>
                <a:effectLst>
                  <a:outerShdw dist="107763" dir="13500000" algn="ctr" rotWithShape="0">
                    <a:srgbClr val="9999FF">
                      <a:alpha val="50000"/>
                    </a:srgbClr>
                  </a:outerShdw>
                </a:effectLst>
                <a:latin typeface="Book Antiqua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2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"/>
            <a:ext cx="8062912" cy="135729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7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Задача 3</a:t>
            </a:r>
            <a:endParaRPr lang="uk-UA" sz="7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1338" y="1357313"/>
            <a:ext cx="8061325" cy="5286375"/>
          </a:xfrm>
        </p:spPr>
        <p:txBody>
          <a:bodyPr/>
          <a:lstStyle/>
          <a:p>
            <a:pPr indent="536575" algn="l"/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Ця задача відома в історії як задача Суворова. Великий полководець, який гостював в одному будинку, запропонував цю задачу онуку господаря. Хлопчик довго роздумував над задачею і тільки тоді, коли карета з гостями сховалася, він вигукнув відповідь навздогін.</a:t>
            </a:r>
          </a:p>
          <a:p>
            <a:pPr indent="536575" algn="l"/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Ось ця задача:</a:t>
            </a:r>
          </a:p>
        </p:txBody>
      </p:sp>
      <p:pic>
        <p:nvPicPr>
          <p:cNvPr id="4" name="Содержимое 6" descr="IMG31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25" y="4643438"/>
            <a:ext cx="1643063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1338" y="-214313"/>
            <a:ext cx="8602662" cy="70723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5750"/>
            <a:ext cx="9144000" cy="6286500"/>
          </a:xfrm>
        </p:spPr>
        <p:txBody>
          <a:bodyPr/>
          <a:lstStyle/>
          <a:p>
            <a:pPr algn="l"/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Гуси з вирію летіли і в зеленім лузі сіли.</a:t>
            </a:r>
          </a:p>
          <a:p>
            <a:pPr algn="l"/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Їх побачив Єлисей: “Добрий день вам, сто гусей!”</a:t>
            </a:r>
          </a:p>
          <a:p>
            <a:pPr algn="l"/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“Нас не сто”-сказав вожак, найповажнішний гусак.</a:t>
            </a:r>
          </a:p>
          <a:p>
            <a:pPr algn="l"/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“Скільки ж вас?” – хлопчак питає.</a:t>
            </a:r>
          </a:p>
          <a:p>
            <a:pPr algn="l"/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“Хто кмітливий -  відгадає!”</a:t>
            </a:r>
          </a:p>
          <a:p>
            <a:pPr algn="l"/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Якщо нас порахувати, й скільки є, ще раз додати,</a:t>
            </a:r>
          </a:p>
          <a:p>
            <a:pPr algn="l"/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до того половину,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ну, а потім четвертину, </a:t>
            </a:r>
          </a:p>
          <a:p>
            <a:pPr algn="l"/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 пристав би ти  до нас, то було б вже сто якраз!</a:t>
            </a:r>
          </a:p>
          <a:p>
            <a:pPr algn="l"/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Ой! Скажіть же, любі друзі, скільки їх було у лузі?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4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4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4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4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4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4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4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4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4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4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4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4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4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4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4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4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4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4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4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4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4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4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4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4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4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4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85729"/>
            <a:ext cx="8062912" cy="114300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7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sz="7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7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язання</a:t>
            </a:r>
            <a:endParaRPr lang="uk-UA" sz="7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1338" y="1500188"/>
            <a:ext cx="8061325" cy="5000625"/>
          </a:xfrm>
        </p:spPr>
        <p:txBody>
          <a:bodyPr/>
          <a:lstStyle/>
          <a:p>
            <a:pPr algn="l"/>
            <a:r>
              <a:rPr lang="uk-UA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Нехай у лузі сіло х гусей, тоді маємо рівняння:</a:t>
            </a:r>
          </a:p>
          <a:p>
            <a:pPr algn="ctr"/>
            <a:r>
              <a:rPr lang="uk-UA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Х+Х+0,5Х +0,25Х+1=100     2,75Х=99</a:t>
            </a:r>
          </a:p>
          <a:p>
            <a:pPr algn="l"/>
            <a:r>
              <a:rPr lang="uk-UA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Х=36</a:t>
            </a:r>
          </a:p>
          <a:p>
            <a:pPr algn="l"/>
            <a:endParaRPr lang="uk-UA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(216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3786188"/>
            <a:ext cx="428625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643563" y="5572125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Відповідь: 36 гусей</a:t>
            </a:r>
            <a:endParaRPr lang="uk-UA" sz="28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000"/>
                            </p:stCondLst>
                            <p:childTnLst>
                              <p:par>
                                <p:cTn id="2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1"/>
            <a:ext cx="9358378" cy="1357323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uk-UA" sz="7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Запитання дослідникам</a:t>
            </a:r>
            <a:endParaRPr lang="uk-UA" sz="7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1338" y="1928813"/>
            <a:ext cx="8061325" cy="4929187"/>
          </a:xfrm>
        </p:spPr>
        <p:txBody>
          <a:bodyPr/>
          <a:lstStyle/>
          <a:p>
            <a:pPr algn="l"/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Серед наших сучасників є зірки й “зірочки”, які дуже поважають математику. Так одна зірка ще навчається в школі, але вже дуже багато чого досягла. Математика та фізкультура – улюблені предмети цієї дівчини. В 4 роки вона знялася в своєму першому кліпі “Літо”, у 5 – записала перший альбом, а в 7 стала лауреатом Всеукраїнської програми “Людина року”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Хто ця дівчина?</a:t>
            </a:r>
          </a:p>
        </p:txBody>
      </p:sp>
      <p:sp>
        <p:nvSpPr>
          <p:cNvPr id="4" name="WordArt 7"/>
          <p:cNvSpPr>
            <a:spLocks noChangeArrowheads="1" noChangeShapeType="1" noTextEdit="1"/>
          </p:cNvSpPr>
          <p:nvPr/>
        </p:nvSpPr>
        <p:spPr bwMode="auto">
          <a:xfrm rot="-687118">
            <a:off x="7426325" y="80963"/>
            <a:ext cx="969963" cy="15097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444"/>
              </a:avLst>
            </a:prstTxWarp>
          </a:bodyPr>
          <a:lstStyle/>
          <a:p>
            <a:pPr algn="ctr"/>
            <a:r>
              <a:rPr lang="ru-RU" sz="3600" b="1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060000" scaled="1"/>
                </a:gradFill>
                <a:effectLst>
                  <a:outerShdw dist="107763" dir="13500000" algn="ctr" rotWithShape="0">
                    <a:srgbClr val="9999FF">
                      <a:alpha val="50000"/>
                    </a:srgbClr>
                  </a:outerShdw>
                </a:effectLst>
                <a:latin typeface="Book Antiqua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00042"/>
            <a:ext cx="8134350" cy="1143008"/>
          </a:xfrm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perspectiveContrastingLeftFacing"/>
            <a:lightRig rig="threePt" dir="t"/>
          </a:scene3d>
        </p:spPr>
        <p:txBody>
          <a:bodyPr>
            <a:noAutofit/>
          </a:bodyPr>
          <a:lstStyle/>
          <a:p>
            <a:r>
              <a:rPr lang="uk-UA" sz="6000" dirty="0" smtClean="0">
                <a:solidFill>
                  <a:srgbClr val="CC00FF"/>
                </a:solidFill>
                <a:latin typeface="Arno Pro Smbd Caption" pitchFamily="18" charset="0"/>
              </a:rPr>
              <a:t>Математика – цариця науки </a:t>
            </a:r>
            <a:br>
              <a:rPr lang="uk-UA" sz="6000" dirty="0" smtClean="0">
                <a:solidFill>
                  <a:srgbClr val="CC00FF"/>
                </a:solidFill>
                <a:latin typeface="Arno Pro Smbd Caption" pitchFamily="18" charset="0"/>
              </a:rPr>
            </a:br>
            <a:r>
              <a:rPr lang="uk-UA" sz="6000" dirty="0" smtClean="0">
                <a:solidFill>
                  <a:srgbClr val="CC00FF"/>
                </a:solidFill>
                <a:latin typeface="Arno Pro Smbd Caption" pitchFamily="18" charset="0"/>
              </a:rPr>
              <a:t>чи її служниця?</a:t>
            </a:r>
            <a:endParaRPr lang="uk-UA" sz="6000" dirty="0">
              <a:solidFill>
                <a:srgbClr val="CC00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929066"/>
            <a:ext cx="877964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Без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вміння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розв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’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язувати</a:t>
            </a:r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івняння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 </a:t>
            </a:r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може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існувати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ні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фізика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</a:p>
          <a:p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ні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хімія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ні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біологія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Тому </a:t>
            </a:r>
          </a:p>
          <a:p>
            <a:r>
              <a:rPr lang="ru-RU" sz="3600" b="1" cap="none" spc="0" dirty="0" smtClean="0">
                <a:ln w="11430"/>
                <a:solidFill>
                  <a:srgbClr val="CC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Математика –</a:t>
            </a:r>
            <a:r>
              <a:rPr lang="ru-RU" sz="3600" b="1" cap="none" spc="0" dirty="0" err="1" smtClean="0">
                <a:ln w="11430"/>
                <a:solidFill>
                  <a:srgbClr val="CC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цариця</a:t>
            </a:r>
            <a:r>
              <a:rPr lang="ru-RU" sz="3600" b="1" cap="none" spc="0" dirty="0" smtClean="0">
                <a:ln w="11430"/>
                <a:solidFill>
                  <a:srgbClr val="CC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наук.</a:t>
            </a:r>
            <a:endParaRPr lang="ru-RU" sz="3600" b="1" cap="none" spc="0" dirty="0">
              <a:ln w="11430"/>
              <a:solidFill>
                <a:srgbClr val="CC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2143108" y="2747962"/>
            <a:ext cx="6254750" cy="1362075"/>
          </a:xfrm>
        </p:spPr>
        <p:txBody>
          <a:bodyPr lIns="45720" tIns="0" rIns="45720" bIns="0" anchor="t">
            <a:normAutofit/>
          </a:bodyPr>
          <a:lstStyle/>
          <a:p>
            <a:pPr algn="r"/>
            <a:endParaRPr lang="uk-UA" sz="4000" dirty="0"/>
          </a:p>
        </p:txBody>
      </p:sp>
      <p:sp>
        <p:nvSpPr>
          <p:cNvPr id="14338" name="Текст 1"/>
          <p:cNvSpPr>
            <a:spLocks noGrp="1"/>
          </p:cNvSpPr>
          <p:nvPr>
            <p:ph type="body" idx="4294967295"/>
          </p:nvPr>
        </p:nvSpPr>
        <p:spPr>
          <a:xfrm>
            <a:off x="2978150" y="1874838"/>
            <a:ext cx="5529263" cy="688975"/>
          </a:xfrm>
        </p:spPr>
        <p:txBody>
          <a:bodyPr anchor="b"/>
          <a:lstStyle/>
          <a:p>
            <a:pPr marL="0" indent="0" algn="r">
              <a:buFont typeface="Wingdings" pitchFamily="2" charset="2"/>
              <a:buNone/>
            </a:pPr>
            <a:endParaRPr lang="uk-UA" sz="2600"/>
          </a:p>
        </p:txBody>
      </p:sp>
      <p:sp>
        <p:nvSpPr>
          <p:cNvPr id="5" name="Прямоугольник 4"/>
          <p:cNvSpPr/>
          <p:nvPr/>
        </p:nvSpPr>
        <p:spPr>
          <a:xfrm>
            <a:off x="285750" y="1428750"/>
            <a:ext cx="85725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7200" dirty="0">
                <a:solidFill>
                  <a:srgbClr val="290AE6"/>
                </a:solidFill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uk-UA" sz="7200" dirty="0" smtClean="0">
                <a:solidFill>
                  <a:srgbClr val="290AE6"/>
                </a:solidFill>
                <a:latin typeface="Times New Roman" pitchFamily="18" charset="0"/>
                <a:cs typeface="Times New Roman" pitchFamily="18" charset="0"/>
              </a:rPr>
              <a:t>пропонуємо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7200" dirty="0" smtClean="0">
                <a:solidFill>
                  <a:srgbClr val="290AE6"/>
                </a:solidFill>
                <a:latin typeface="Times New Roman" pitchFamily="18" charset="0"/>
                <a:cs typeface="Times New Roman" pitchFamily="18" charset="0"/>
              </a:rPr>
              <a:t>     свій проект: </a:t>
            </a:r>
            <a:r>
              <a:rPr lang="uk-UA" sz="72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проект: </a:t>
            </a:r>
            <a:endParaRPr lang="uk-UA" sz="7200" dirty="0"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786322"/>
            <a:ext cx="8643966" cy="1857388"/>
          </a:xfrm>
          <a:prstGeom prst="rect">
            <a:avLst/>
          </a:prstGeom>
          <a:noFill/>
        </p:spPr>
        <p:txBody>
          <a:bodyPr wrap="none">
            <a:prstTxWarp prst="textCan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“Рівняння”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900"/>
                            </p:stCondLst>
                            <p:childTnLst>
                              <p:par>
                                <p:cTn id="1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3608" y="4293096"/>
            <a:ext cx="7620024" cy="2371718"/>
          </a:xfrm>
          <a:noFill/>
          <a:ln/>
        </p:spPr>
        <p:txBody>
          <a:bodyPr lIns="45720" tIns="0" rIns="45720" bIns="0" anchor="t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uk-UA" sz="66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FF0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Дякуємо за увагу</a:t>
            </a:r>
            <a:r>
              <a:rPr lang="uk-UA" sz="6600" b="1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FF0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!</a:t>
            </a:r>
            <a:br>
              <a:rPr lang="uk-UA" sz="6600" b="1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FF0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2700" b="1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FF0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Керівник проекту: </a:t>
            </a:r>
            <a:r>
              <a:rPr lang="uk-UA" sz="2700" b="1" kern="1200" cap="all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FF0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Лазоренко</a:t>
            </a:r>
            <a:r>
              <a:rPr lang="uk-UA" sz="2700" b="1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FF0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 Т.І</a:t>
            </a:r>
            <a:r>
              <a:rPr lang="uk-UA" b="1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FF0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lang="uk-UA" b="1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FF00"/>
              </a:solidFill>
              <a:effectLst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 rot="20564982">
            <a:off x="1820697" y="457977"/>
            <a:ext cx="7191375" cy="3417888"/>
          </a:xfrm>
        </p:spPr>
        <p:txBody>
          <a:bodyPr anchor="b">
            <a:normAutofit fontScale="92500" lnSpcReduction="10000"/>
          </a:bodyPr>
          <a:lstStyle/>
          <a:p>
            <a:pPr marL="0" indent="0" algn="r">
              <a:buFont typeface="Wingdings" pitchFamily="2" charset="2"/>
              <a:buNone/>
            </a:pPr>
            <a:r>
              <a:rPr lang="uk-UA" sz="6600" dirty="0">
                <a:solidFill>
                  <a:srgbClr val="CC00FF"/>
                </a:solidFill>
                <a:latin typeface="Cricket"/>
              </a:rPr>
              <a:t>З вами була група</a:t>
            </a:r>
          </a:p>
          <a:p>
            <a:pPr marL="0" indent="0" algn="r">
              <a:buFont typeface="Wingdings" pitchFamily="2" charset="2"/>
              <a:buNone/>
            </a:pPr>
            <a:r>
              <a:rPr lang="uk-UA" sz="5000" dirty="0">
                <a:solidFill>
                  <a:schemeClr val="accent1"/>
                </a:solidFill>
                <a:latin typeface="Cricket"/>
              </a:rPr>
              <a:t> </a:t>
            </a:r>
            <a:r>
              <a:rPr lang="uk-UA" sz="11800" dirty="0">
                <a:solidFill>
                  <a:srgbClr val="290AE6"/>
                </a:solidFill>
                <a:latin typeface="Cricket"/>
              </a:rPr>
              <a:t>“Практики”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3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300"/>
                            </p:stCondLst>
                            <p:childTnLst>
                              <p:par>
                                <p:cTn id="2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94085">
            <a:off x="3075155" y="1443145"/>
            <a:ext cx="6272574" cy="286816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6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60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0"/>
            <a:ext cx="5114925" cy="1101725"/>
          </a:xfrm>
        </p:spPr>
        <p:txBody>
          <a:bodyPr>
            <a:normAutofit fontScale="25000" lnSpcReduction="20000"/>
          </a:bodyPr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17600" dirty="0" smtClean="0">
                <a:solidFill>
                  <a:srgbClr val="FF0000"/>
                </a:solidFill>
                <a:latin typeface="Cricket" pitchFamily="2" charset="0"/>
              </a:rPr>
              <a:t>Хоч сідай і гірко плач – 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17600" dirty="0" smtClean="0">
                <a:solidFill>
                  <a:srgbClr val="FF0000"/>
                </a:solidFill>
                <a:latin typeface="Cricket" pitchFamily="2" charset="0"/>
              </a:rPr>
              <a:t>Не люблю отих задач!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17600" dirty="0" smtClean="0">
                <a:solidFill>
                  <a:srgbClr val="FF0000"/>
                </a:solidFill>
                <a:latin typeface="Cricket" pitchFamily="2" charset="0"/>
              </a:rPr>
              <a:t>Ох! Замучили задачі,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17600" dirty="0" smtClean="0">
                <a:solidFill>
                  <a:srgbClr val="FF0000"/>
                </a:solidFill>
                <a:latin typeface="Cricket" pitchFamily="2" charset="0"/>
              </a:rPr>
              <a:t>Через них одні невдачі.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17600" dirty="0" smtClean="0">
                <a:solidFill>
                  <a:srgbClr val="FF0000"/>
                </a:solidFill>
                <a:latin typeface="Cricket" pitchFamily="2" charset="0"/>
              </a:rPr>
              <a:t>Чи підручники погані</a:t>
            </a:r>
            <a:r>
              <a:rPr lang="uk-UA" sz="17600" dirty="0" smtClean="0">
                <a:solidFill>
                  <a:srgbClr val="FF0000"/>
                </a:solidFill>
              </a:rPr>
              <a:t>,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17600" dirty="0" smtClean="0">
                <a:solidFill>
                  <a:srgbClr val="FF0000"/>
                </a:solidFill>
                <a:latin typeface="Cricket" pitchFamily="2" charset="0"/>
              </a:rPr>
              <a:t>Чи такий я безталанний?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uk-UA" sz="4400" dirty="0">
              <a:solidFill>
                <a:srgbClr val="FF0000"/>
              </a:solidFill>
              <a:latin typeface="Cricket" pitchFamily="2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3" y="3755185"/>
            <a:ext cx="3571868" cy="276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9669" y="428604"/>
            <a:ext cx="3115081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8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8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8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8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8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8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2333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5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“Геній складається з 1% натхнення і 99% праці”</a:t>
            </a:r>
            <a:br>
              <a:rPr lang="uk-UA" sz="5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</a:br>
            <a:r>
              <a:rPr lang="uk-UA" sz="5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                                    Едісон</a:t>
            </a:r>
            <a:br>
              <a:rPr lang="uk-UA" sz="5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</a:br>
            <a:r>
              <a:rPr lang="uk-UA" sz="5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/>
            </a:r>
            <a:br>
              <a:rPr lang="uk-UA" sz="5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</a:br>
            <a:r>
              <a:rPr lang="uk-UA" sz="5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/>
            </a:r>
            <a:br>
              <a:rPr lang="uk-UA" sz="5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</a:br>
            <a:r>
              <a:rPr lang="uk-UA" sz="40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Праця+праця+праця=Математика</a:t>
            </a:r>
            <a:r>
              <a:rPr lang="uk-UA" sz="5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/>
            </a:r>
            <a:br>
              <a:rPr lang="uk-UA" sz="5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</a:br>
            <a:r>
              <a:rPr lang="uk-UA" sz="5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 </a:t>
            </a:r>
            <a:endParaRPr lang="uk-UA" sz="5400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559039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>Нам стало цікаво…</a:t>
            </a:r>
            <a:br>
              <a:rPr lang="uk-UA" sz="6000" dirty="0" smtClean="0"/>
            </a:br>
            <a:r>
              <a:rPr lang="uk-UA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Яке місце в шкільній програмі займають рівняння під час розв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’</a:t>
            </a:r>
            <a:r>
              <a:rPr lang="uk-UA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язування задач?</a:t>
            </a:r>
            <a:br>
              <a:rPr lang="uk-UA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uk-UA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Ми перегорнули кучу книжок і знайшли цікаві задачі.</a:t>
            </a:r>
            <a:br>
              <a:rPr lang="uk-UA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uk-UA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uk-UA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uk-UA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uk-UA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uk-UA" sz="40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864100"/>
            <a:ext cx="22860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V25AN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5357826"/>
            <a:ext cx="857250" cy="8572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121444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en-US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uk-UA" sz="9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sz="half" idx="1"/>
          </p:nvPr>
        </p:nvSpPr>
        <p:spPr>
          <a:xfrm>
            <a:off x="0" y="1722438"/>
            <a:ext cx="5929313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uk-UA" sz="2000" smtClean="0"/>
          </a:p>
        </p:txBody>
      </p:sp>
      <p:pic>
        <p:nvPicPr>
          <p:cNvPr id="7" name="Содержимое 6" descr="IMG31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786710" y="4572008"/>
            <a:ext cx="1038225" cy="1333500"/>
          </a:xfrm>
        </p:spPr>
      </p:pic>
      <p:sp>
        <p:nvSpPr>
          <p:cNvPr id="18" name="Горизонтальный свиток 17"/>
          <p:cNvSpPr/>
          <p:nvPr/>
        </p:nvSpPr>
        <p:spPr>
          <a:xfrm>
            <a:off x="0" y="1357313"/>
            <a:ext cx="6643688" cy="564356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Tx/>
              <a:buChar char="•"/>
              <a:tabLst>
                <a:tab pos="457200" algn="l"/>
              </a:tabLst>
              <a:defRPr/>
            </a:pPr>
            <a:endParaRPr lang="ru-RU" sz="2400" dirty="0">
              <a:solidFill>
                <a:schemeClr val="bg1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  <a:defRPr/>
            </a:pPr>
            <a:endParaRPr lang="ru-RU" sz="2400" dirty="0">
              <a:solidFill>
                <a:schemeClr val="bg1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  <a:defRPr/>
            </a:pPr>
            <a:r>
              <a:rPr lang="uk-UA" sz="27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Полікрат запитав Піфагора:” Скільки у тебе учнів?” Піфагор відповів: ”Половина моїх учнів вивчає зараз математику, чверть  досліджує </a:t>
            </a:r>
            <a:r>
              <a:rPr lang="uk-UA" sz="26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таємниці</a:t>
            </a:r>
            <a:r>
              <a:rPr lang="uk-UA" sz="27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вічної природи, сьома частина мовчки вдосконалює силу духа, зберігаючи вчення у серці. Додай до них ще трьох юнаків, з яких Теон перевершує  інших своїми здібностями. Ось скільки учнів веду я до народження вічної істини.”</a:t>
            </a:r>
            <a:endParaRPr lang="uk-UA" sz="2700" dirty="0">
              <a:solidFill>
                <a:srgbClr val="002060"/>
              </a:solidFill>
              <a:latin typeface="Arial" pitchFamily="34" charset="0"/>
            </a:endParaRPr>
          </a:p>
          <a:p>
            <a:pPr eaLnBrk="0" hangingPunct="0">
              <a:tabLst>
                <a:tab pos="457200" algn="l"/>
              </a:tabLst>
              <a:defRPr/>
            </a:pPr>
            <a:endParaRPr lang="ru-RU" sz="2400" dirty="0">
              <a:solidFill>
                <a:schemeClr val="bg1"/>
              </a:solidFill>
              <a:latin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18437" name="Rectangle 10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457200" algn="l"/>
              </a:tabLst>
            </a:pPr>
            <a:endParaRPr lang="uk-U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428604"/>
            <a:ext cx="8062912" cy="1428761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7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sz="7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7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язання</a:t>
            </a:r>
            <a:endParaRPr lang="uk-UA" sz="7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2249488"/>
            <a:ext cx="8388350" cy="4608512"/>
          </a:xfrm>
        </p:spPr>
        <p:txBody>
          <a:bodyPr/>
          <a:lstStyle/>
          <a:p>
            <a:pPr algn="l"/>
            <a:endParaRPr lang="uk-UA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-142875" y="2071688"/>
            <a:ext cx="8786813" cy="4786312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Нехай у Піфагора було Х учнів. Тоді </a:t>
            </a:r>
            <a:r>
              <a:rPr lang="en-US" sz="3600" dirty="0">
                <a:solidFill>
                  <a:srgbClr val="002060"/>
                </a:solidFill>
                <a:latin typeface="Forte" pitchFamily="66" charset="0"/>
                <a:cs typeface="Times New Roman" pitchFamily="18" charset="0"/>
              </a:rPr>
              <a:t>X/2</a:t>
            </a:r>
            <a:r>
              <a:rPr lang="uk-UA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учнів вивчали математику,</a:t>
            </a:r>
            <a:r>
              <a:rPr lang="en-US" sz="3600" dirty="0">
                <a:solidFill>
                  <a:srgbClr val="002060"/>
                </a:solidFill>
                <a:latin typeface="Forte" pitchFamily="66" charset="0"/>
                <a:cs typeface="Times New Roman" pitchFamily="18" charset="0"/>
              </a:rPr>
              <a:t> </a:t>
            </a:r>
            <a:r>
              <a:rPr lang="uk-UA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600" dirty="0">
                <a:solidFill>
                  <a:srgbClr val="002060"/>
                </a:solidFill>
                <a:latin typeface="Forte" pitchFamily="66" charset="0"/>
                <a:cs typeface="Times New Roman" pitchFamily="18" charset="0"/>
              </a:rPr>
              <a:t>/</a:t>
            </a:r>
            <a:r>
              <a:rPr lang="uk-UA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– досліджували таємниці вічної природи, </a:t>
            </a:r>
            <a:r>
              <a:rPr lang="en-US" sz="3600" dirty="0">
                <a:solidFill>
                  <a:srgbClr val="002060"/>
                </a:solidFill>
                <a:latin typeface="Forte" pitchFamily="66" charset="0"/>
                <a:cs typeface="Times New Roman" pitchFamily="18" charset="0"/>
              </a:rPr>
              <a:t>X/7 </a:t>
            </a:r>
            <a:r>
              <a:rPr lang="uk-UA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вдосконалювали силу духа.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Маємо рівняння: </a:t>
            </a:r>
            <a:r>
              <a:rPr lang="en-US" sz="3600" dirty="0">
                <a:solidFill>
                  <a:srgbClr val="002060"/>
                </a:solidFill>
                <a:latin typeface="Forte" pitchFamily="66" charset="0"/>
                <a:cs typeface="Times New Roman" pitchFamily="18" charset="0"/>
              </a:rPr>
              <a:t>X/2+X/4+X/7+3=X</a:t>
            </a:r>
            <a:endParaRPr lang="uk-UA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0" y="285750"/>
            <a:ext cx="9144000" cy="68580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Зведемо до спільного знаменника та зведемо подібні доданки в чисельнику: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endParaRPr lang="uk-UA" sz="32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2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Домножимо обидві частини рівняння на 28: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2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2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2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38350" y="1214422"/>
            <a:ext cx="25336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8" y="2857500"/>
            <a:ext cx="35242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142875" y="12144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0" y="2857500"/>
            <a:ext cx="20002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0" y="4429125"/>
            <a:ext cx="2295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50" y="5000625"/>
            <a:ext cx="1162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5" name="Rectangle 14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38" y="5643563"/>
            <a:ext cx="9810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8" name="Rectangle 17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643563"/>
            <a:ext cx="26003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1" name="Rectangle 20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  <p:sp>
        <p:nvSpPr>
          <p:cNvPr id="2050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85728"/>
            <a:ext cx="8062912" cy="1970091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6000" dirty="0" smtClean="0">
                <a:solidFill>
                  <a:schemeClr val="accent2"/>
                </a:solidFill>
                <a:latin typeface="Georgia" pitchFamily="18" charset="0"/>
              </a:rPr>
              <a:t>Алгебра –наука про рівняння</a:t>
            </a:r>
            <a:endParaRPr lang="uk-UA" sz="6000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49488"/>
            <a:ext cx="9144000" cy="4608512"/>
          </a:xfrm>
        </p:spPr>
        <p:txBody>
          <a:bodyPr/>
          <a:lstStyle/>
          <a:p>
            <a:pPr algn="l"/>
            <a:r>
              <a:rPr lang="uk-UA" sz="3600" dirty="0" smtClean="0">
                <a:solidFill>
                  <a:srgbClr val="002060"/>
                </a:solidFill>
                <a:latin typeface="Georgia" pitchFamily="18" charset="0"/>
              </a:rPr>
              <a:t>У м. Чівіта-Веккія на надробку Стендаля італійською зазначено: ”Арієго Бейль – писав, любив, жив”. А любив зокрема і математику: “Я любив і тепер ще люблю математику, заради неї самої, бо вона не допускає лицемірства і неясності – двох властивостей які мені найбільш огидні.”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Яркая">
  <a:themeElements>
    <a:clrScheme name="Яркая">
      <a:dk1>
        <a:sysClr val="windowText" lastClr="323232"/>
      </a:dk1>
      <a:lt1>
        <a:sysClr val="window" lastClr="CCE8C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960</TotalTime>
  <Words>773</Words>
  <Application>Microsoft Office PowerPoint</Application>
  <PresentationFormat>Экран (4:3)</PresentationFormat>
  <Paragraphs>76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План</vt:lpstr>
      <vt:lpstr>Яркая</vt:lpstr>
      <vt:lpstr>Вас вітає група “Практики”</vt:lpstr>
      <vt:lpstr>Слайд 2</vt:lpstr>
      <vt:lpstr> </vt:lpstr>
      <vt:lpstr>“Геній складається з 1% натхнення і 99% праці”                                     Едісон   Праця+праця+праця=Математика  </vt:lpstr>
      <vt:lpstr>   Нам стало цікаво… Яке місце в шкільній програмі займають рівняння під час розв’язування задач? Ми перегорнули кучу книжок і знайшли цікаві задачі.   </vt:lpstr>
      <vt:lpstr>Задача 1</vt:lpstr>
      <vt:lpstr>Розв’язання</vt:lpstr>
      <vt:lpstr>Слайд 8</vt:lpstr>
      <vt:lpstr>Алгебра –наука про рівняння</vt:lpstr>
      <vt:lpstr>Таємно від батька-рояліста він брав уроки в учителя Гро, відомого в Греноблі якобінця, що був для хлопця людиною на зразок греків і римлян героїчних епох. У того й знайшов “Вступ до алгебри” Ейлера, а там задачу…: ”Це було для мене відкриттям. Я зрозумів, що значить користуватися знаряддям, яке називається  алгеброю. Та, чорт візьми,  ніхто мені про це не говорив.”   (З автобіографії) </vt:lpstr>
      <vt:lpstr>Задача 2 </vt:lpstr>
      <vt:lpstr>Розв’язання</vt:lpstr>
      <vt:lpstr>Слайд 13</vt:lpstr>
      <vt:lpstr>Слайд 14</vt:lpstr>
      <vt:lpstr>Задача 3</vt:lpstr>
      <vt:lpstr>Слайд 16</vt:lpstr>
      <vt:lpstr>Розв’язання</vt:lpstr>
      <vt:lpstr>Запитання дослідникам</vt:lpstr>
      <vt:lpstr>Слайд 19</vt:lpstr>
      <vt:lpstr>Дякуємо за увагу! Керівник проекту: Лазоренко Т.І.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 вітає група “Практики”</dc:title>
  <dc:creator>Admin</dc:creator>
  <cp:lastModifiedBy>Татьяна</cp:lastModifiedBy>
  <cp:revision>106</cp:revision>
  <dcterms:created xsi:type="dcterms:W3CDTF">2010-02-08T15:07:43Z</dcterms:created>
  <dcterms:modified xsi:type="dcterms:W3CDTF">2014-04-29T18:51:25Z</dcterms:modified>
</cp:coreProperties>
</file>