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8"/>
  </p:notesMasterIdLst>
  <p:sldIdLst>
    <p:sldId id="296" r:id="rId2"/>
    <p:sldId id="256" r:id="rId3"/>
    <p:sldId id="259" r:id="rId4"/>
    <p:sldId id="272" r:id="rId5"/>
    <p:sldId id="299" r:id="rId6"/>
    <p:sldId id="289" r:id="rId7"/>
    <p:sldId id="303" r:id="rId8"/>
    <p:sldId id="288" r:id="rId9"/>
    <p:sldId id="275" r:id="rId10"/>
    <p:sldId id="267" r:id="rId11"/>
    <p:sldId id="297" r:id="rId12"/>
    <p:sldId id="283" r:id="rId13"/>
    <p:sldId id="301" r:id="rId14"/>
    <p:sldId id="298" r:id="rId15"/>
    <p:sldId id="284" r:id="rId16"/>
    <p:sldId id="29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615" autoAdjust="0"/>
    <p:restoredTop sz="74044" autoAdjust="0"/>
  </p:normalViewPr>
  <p:slideViewPr>
    <p:cSldViewPr>
      <p:cViewPr>
        <p:scale>
          <a:sx n="75" d="100"/>
          <a:sy n="75" d="100"/>
        </p:scale>
        <p:origin x="-6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EF0F1-209E-4C0D-A4E3-053E81F5CB66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CA999-0C6A-4CD2-A6AC-A9217EC76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3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017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7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175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20175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201754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201755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201756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5DB31C-BEE5-47AB-96EE-8C7110DB25F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52" grpId="0" autoUpdateAnimBg="0"/>
      <p:bldP spid="201753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17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17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EE72A4-3FC6-43B0-847D-B7EC79F0126B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800724-3007-4382-AEEE-29ACC351BAF8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8577EBD-C4AD-4417-BA18-0F75062DAAB9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FD8710-999F-436A-BEED-2D78C61EA6E6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69E15A-3792-4A8B-B5F8-959C0A93C929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486F94-857F-4B0C-9A6C-B64C7F4BC6D1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782C45-15CA-4E94-BB4E-5B9371BB66DB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CC164C-DCD9-4159-A28D-294DF4F27E42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6FE752-CE2F-4B16-AE45-2F46EE63276D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5A7387-468C-4C1D-A87A-A28F6639C730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DD1B28-DE15-448B-832D-E91584E64FEC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0070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0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0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1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1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1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1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1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1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1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1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1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1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2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2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2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2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2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2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2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2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07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20072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20073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20073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64A20FA-03FB-48EA-B0C2-52D5DCFB2ABB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20073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audio" Target="file:///C:\&#1062;&#1054;\Chernobyl\Chernobyl\zona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8.jpe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ravelua.com.ua/images/foto/kievskaya/pripyat/2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08075"/>
            <a:ext cx="7772400" cy="971550"/>
          </a:xfrm>
        </p:spPr>
        <p:txBody>
          <a:bodyPr/>
          <a:lstStyle/>
          <a:p>
            <a:r>
              <a:rPr lang="uk-UA" sz="4400" b="1" dirty="0"/>
              <a:t>Чорнобиль: </a:t>
            </a:r>
            <a:r>
              <a:rPr lang="uk-UA" sz="4400" b="1" dirty="0" smtClean="0"/>
              <a:t>трагедія</a:t>
            </a:r>
            <a:r>
              <a:rPr lang="uk-UA" sz="4400" b="1" dirty="0"/>
              <a:t>, подвиг, пам’ять</a:t>
            </a:r>
            <a:r>
              <a:rPr lang="uk-UA" sz="4400" dirty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dirty="0"/>
              <a:t> «І впала з неба зоря велика, що палала як смолоскип. І впала на третину річок і на джерела вод. Ім'я зорі мовиться - «полин» і стала третина вод полином, і багато людей померли від вод, бо </a:t>
            </a:r>
            <a:r>
              <a:rPr lang="uk-UA" sz="2800" dirty="0" err="1"/>
              <a:t>прогіркли</a:t>
            </a:r>
            <a:r>
              <a:rPr lang="uk-UA" sz="2800"/>
              <a:t>».</a:t>
            </a:r>
          </a:p>
          <a:p>
            <a:pPr>
              <a:lnSpc>
                <a:spcPct val="90000"/>
              </a:lnSpc>
            </a:pPr>
            <a:endParaRPr lang="uk-UA" sz="2800"/>
          </a:p>
          <a:p>
            <a:pPr>
              <a:lnSpc>
                <a:spcPct val="90000"/>
              </a:lnSpc>
            </a:pPr>
            <a:endParaRPr lang="uk-UA" sz="2400"/>
          </a:p>
          <a:p>
            <a:pPr>
              <a:lnSpc>
                <a:spcPct val="90000"/>
              </a:lnSpc>
            </a:pPr>
            <a:r>
              <a:rPr lang="uk-UA" sz="1800"/>
              <a:t>                              (</a:t>
            </a:r>
            <a:r>
              <a:rPr lang="uk-UA" sz="1800" i="1"/>
              <a:t>Рядки Апокаліпсису з Біблії)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255856"/>
            <a:ext cx="84582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3600" b="1" dirty="0" smtClean="0">
                <a:latin typeface="Arial" charset="0"/>
              </a:rPr>
              <a:t>Причини аварії такі:</a:t>
            </a:r>
            <a:endParaRPr lang="uk-UA" sz="3600" b="1" dirty="0">
              <a:latin typeface="Arial" charset="0"/>
            </a:endParaRPr>
          </a:p>
          <a:p>
            <a:pPr algn="ctr"/>
            <a:endParaRPr lang="uk-UA" sz="2800" dirty="0" smtClean="0">
              <a:latin typeface="Arial" charset="0"/>
            </a:endParaRPr>
          </a:p>
          <a:p>
            <a:pPr algn="ctr">
              <a:buFontTx/>
              <a:buChar char="•"/>
            </a:pPr>
            <a:r>
              <a:rPr lang="uk-UA" sz="2800" i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uk-UA" sz="2800" b="1" i="1" dirty="0" smtClean="0">
                <a:solidFill>
                  <a:srgbClr val="FFFF00"/>
                </a:solidFill>
                <a:latin typeface="Arial" charset="0"/>
              </a:rPr>
              <a:t>реактор був неправильно спроектований і небезпечний; </a:t>
            </a:r>
            <a:endParaRPr lang="uk-UA" sz="2800" b="1" i="1" dirty="0">
              <a:solidFill>
                <a:srgbClr val="FFFF00"/>
              </a:solidFill>
              <a:latin typeface="Arial" charset="0"/>
            </a:endParaRPr>
          </a:p>
          <a:p>
            <a:pPr algn="ctr">
              <a:buFontTx/>
              <a:buChar char="•"/>
            </a:pPr>
            <a:r>
              <a:rPr lang="uk-UA" sz="2800" b="1" i="1" dirty="0">
                <a:latin typeface="Arial" charset="0"/>
              </a:rPr>
              <a:t> </a:t>
            </a:r>
            <a:r>
              <a:rPr lang="uk-UA" sz="2800" b="1" i="1" dirty="0" smtClean="0">
                <a:latin typeface="Arial" charset="0"/>
              </a:rPr>
              <a:t>персонал не був проінформований про небезпеки; </a:t>
            </a:r>
          </a:p>
          <a:p>
            <a:pPr algn="ctr">
              <a:buFontTx/>
              <a:buChar char="•"/>
            </a:pPr>
            <a:r>
              <a:rPr lang="uk-UA" sz="2800" b="1" i="1" dirty="0" smtClean="0">
                <a:latin typeface="Arial" charset="0"/>
              </a:rPr>
              <a:t> </a:t>
            </a:r>
            <a:r>
              <a:rPr lang="uk-UA" sz="2800" b="1" i="1" dirty="0" smtClean="0">
                <a:solidFill>
                  <a:srgbClr val="FFFF00"/>
                </a:solidFill>
                <a:latin typeface="Arial" charset="0"/>
              </a:rPr>
              <a:t>персонал допустив ряд помилок і неумисно порушив існуючі інструкції, частково через відсутність інформації про небезпеки реактора; </a:t>
            </a:r>
          </a:p>
          <a:p>
            <a:pPr algn="ctr">
              <a:buFontTx/>
              <a:buChar char="•"/>
            </a:pPr>
            <a:r>
              <a:rPr lang="uk-UA" sz="2800" b="1" i="1" dirty="0" smtClean="0">
                <a:latin typeface="Arial" charset="0"/>
              </a:rPr>
              <a:t> відключення захисту або не вплинуло на розвиток аварії, або не суперечило нормативним документам. </a:t>
            </a:r>
          </a:p>
          <a:p>
            <a:pPr algn="ctr" eaLnBrk="0" hangingPunct="0"/>
            <a:endParaRPr lang="en-US" sz="2800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"/>
            <a:ext cx="8305800" cy="6248400"/>
          </a:xfrm>
        </p:spPr>
        <p:txBody>
          <a:bodyPr/>
          <a:lstStyle/>
          <a:p>
            <a:pPr marL="0" indent="444500" algn="just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Катастрофа на ЧАЕС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призвела до безпрецедентного радіаційного забруднення території України. Радіонуклідами забруднено 32 адміністративних райони Київської, Чернігівської, Житомирської, Рівненської, Волинської областей. </a:t>
            </a:r>
          </a:p>
          <a:p>
            <a:pPr marL="0" indent="444500" algn="just">
              <a:lnSpc>
                <a:spcPct val="90000"/>
              </a:lnSpc>
              <a:buFont typeface="Wingdings" pitchFamily="2" charset="2"/>
              <a:buNone/>
            </a:pPr>
            <a:endParaRPr lang="uk-UA" sz="2800" b="1" dirty="0">
              <a:latin typeface="Arial" pitchFamily="34" charset="0"/>
              <a:cs typeface="Arial" pitchFamily="34" charset="0"/>
            </a:endParaRPr>
          </a:p>
          <a:p>
            <a:pPr marL="0" indent="444500" algn="just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Навіть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за офіційними даними понад 4 </a:t>
            </a:r>
            <a:r>
              <a:rPr lang="uk-UA" sz="2800" b="1" dirty="0" err="1">
                <a:latin typeface="Arial" pitchFamily="34" charset="0"/>
                <a:cs typeface="Arial" pitchFamily="34" charset="0"/>
              </a:rPr>
              <a:t>млн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 чоловік зазнали внаслідок катастрофи радіоактивного опромінення. Лише прямі втрати від ліквідації наслідків аварії в 1986-1991 рр. становили 7,2 </a:t>
            </a:r>
            <a:r>
              <a:rPr lang="uk-UA" sz="2800" b="1" dirty="0" err="1">
                <a:latin typeface="Arial" pitchFamily="34" charset="0"/>
                <a:cs typeface="Arial" pitchFamily="34" charset="0"/>
              </a:rPr>
              <a:t>млрд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err="1">
                <a:latin typeface="Arial" pitchFamily="34" charset="0"/>
                <a:cs typeface="Arial" pitchFamily="34" charset="0"/>
              </a:rPr>
              <a:t>крб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;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22 </a:t>
            </a:r>
            <a:r>
              <a:rPr lang="uk-UA" sz="2800" b="1" dirty="0" err="1">
                <a:latin typeface="Arial" pitchFamily="34" charset="0"/>
                <a:cs typeface="Arial" pitchFamily="34" charset="0"/>
              </a:rPr>
              <a:t>млрд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err="1">
                <a:latin typeface="Arial" pitchFamily="34" charset="0"/>
                <a:cs typeface="Arial" pitchFamily="34" charset="0"/>
              </a:rPr>
              <a:t>крб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 оцінюються непрямі збитки за ці роки.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ANd9GcQ1KmFq3jfzZlbxQ5DV87Dae_r71Nt6j0zFM8Ns5HLWSMAlIxuK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3048000" cy="2676525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52400" y="914400"/>
            <a:ext cx="88249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 dirty="0">
                <a:latin typeface="Arial" charset="0"/>
              </a:rPr>
              <a:t>        </a:t>
            </a:r>
            <a:r>
              <a:rPr lang="uk-UA" b="1" dirty="0" smtClean="0">
                <a:latin typeface="Arial" charset="0"/>
              </a:rPr>
              <a:t>Коли проводилася перша черга евакуації, всі вважали, що це ненадовго, і незабаром вони повернуться до свого рідного краю, де вросли корінням …але</a:t>
            </a:r>
            <a:r>
              <a:rPr lang="uk-UA" b="1" dirty="0">
                <a:latin typeface="Arial" charset="0"/>
              </a:rPr>
              <a:t>...</a:t>
            </a:r>
            <a:endParaRPr lang="en-US" b="1" dirty="0">
              <a:latin typeface="Arial" charset="0"/>
            </a:endParaRPr>
          </a:p>
        </p:txBody>
      </p:sp>
      <p:pic>
        <p:nvPicPr>
          <p:cNvPr id="1026" name="Picture 2" descr="D:\Documents and Settings\Admin\Мои документы\Мои рисунки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28800"/>
            <a:ext cx="3686175" cy="2593975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0"/>
            <a:ext cx="2653883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3" descr="ANd9GcQBGS-hy-AojNf7-1qIbkmtzRKudqjVR6OpRzvHhXizLRuxG_0pQ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352800"/>
            <a:ext cx="330517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188913"/>
            <a:ext cx="1927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8" descr="Рисунок8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1268413"/>
            <a:ext cx="6335712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9" descr="Рисунок7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813" y="1268413"/>
            <a:ext cx="63373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1" descr="Рисунок5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813" y="1268413"/>
            <a:ext cx="633730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2" descr="Рисунок4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813" y="1268413"/>
            <a:ext cx="63373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3" descr="Рисунок3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813" y="1268413"/>
            <a:ext cx="633730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35" descr="Рисунок1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813" y="1268413"/>
            <a:ext cx="63373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zon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533400" y="6324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dirty="0">
                <a:latin typeface="Arial" pitchFamily="34" charset="0"/>
                <a:cs typeface="Arial" pitchFamily="34" charset="0"/>
              </a:rPr>
              <a:t>        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Більше ніж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один мільйон 275 тис. гектарів сільськогосподарських угідь Київщини забруднено ізотопами цезію-137. З них понад 21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тисяча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гектарів взагалі вилучені із сільсько­господарського обігу. Радіацією уражено майже 218 тис. гектарів лісів.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uk-UA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dirty="0">
                <a:latin typeface="Arial" pitchFamily="34" charset="0"/>
                <a:cs typeface="Arial" pitchFamily="34" charset="0"/>
              </a:rPr>
              <a:t>         З 1262 населених пунктів області 560 віднесено до зон радіоактивного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забруднення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. У них проживає понад 960 тис. чоловік - більше 48 відсотків населення Київщини.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Понад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90 сіл, селищ і міст залишені населенням і стали безлюдними.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ANd9GcTwJ3gY53Rd_XJ5CjUMOfKtxx8-goMjzob552-LCGa6apoKW2pi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"/>
            <a:ext cx="3914775" cy="3962400"/>
          </a:xfrm>
          <a:prstGeom prst="rect">
            <a:avLst/>
          </a:prstGeom>
          <a:noFill/>
        </p:spPr>
      </p:pic>
      <p:pic>
        <p:nvPicPr>
          <p:cNvPr id="32775" name="Picture 7" descr="Фото: ukranew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4267200" cy="4114800"/>
          </a:xfrm>
          <a:prstGeom prst="rect">
            <a:avLst/>
          </a:prstGeom>
          <a:noFill/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57200" y="4491941"/>
            <a:ext cx="80438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000" b="1" dirty="0">
                <a:latin typeface="Arial" charset="0"/>
              </a:rPr>
              <a:t>        </a:t>
            </a:r>
            <a:r>
              <a:rPr lang="uk-UA" sz="2800" b="1" dirty="0" smtClean="0">
                <a:latin typeface="Arial" charset="0"/>
              </a:rPr>
              <a:t>Жити на прилеглих до Чорнобильської АЕС територіях і     вирощувати на цій землі зерно люди зможуть не менш, ніж через  20 тис. років   </a:t>
            </a:r>
            <a:endParaRPr lang="uk-UA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hernobyl_-_Firefighter_monument_-_Med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400800" cy="42767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228600"/>
            <a:ext cx="86885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/>
                <a:solidFill>
                  <a:schemeClr val="accent3"/>
                </a:solidFill>
                <a:effectLst/>
              </a:rPr>
              <a:t>Вічна</a:t>
            </a:r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 память про </a:t>
            </a:r>
            <a:r>
              <a:rPr lang="ru-RU" sz="4400" b="1" cap="none" spc="0" dirty="0" err="1" smtClean="0">
                <a:ln/>
                <a:solidFill>
                  <a:schemeClr val="accent3"/>
                </a:solidFill>
                <a:effectLst/>
              </a:rPr>
              <a:t>Чорнобиль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Documents and Settings\Admin\Мои документы\Мои рисунки\чор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3048000" cy="2311400"/>
          </a:xfrm>
          <a:prstGeom prst="rect">
            <a:avLst/>
          </a:prstGeom>
          <a:noFill/>
        </p:spPr>
      </p:pic>
      <p:pic>
        <p:nvPicPr>
          <p:cNvPr id="1026" name="Picture 2" descr="D:\Documents and Settings\Admin\Мои документы\Мои рисунки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680" y="2667000"/>
            <a:ext cx="4460320" cy="3048000"/>
          </a:xfrm>
          <a:prstGeom prst="rect">
            <a:avLst/>
          </a:prstGeom>
          <a:noFill/>
        </p:spPr>
      </p:pic>
      <p:pic>
        <p:nvPicPr>
          <p:cNvPr id="5" name="Picture 6" descr="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176712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914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dirty="0" smtClean="0">
                <a:latin typeface="Arial" pitchFamily="34" charset="0"/>
                <a:cs typeface="Arial" pitchFamily="34" charset="0"/>
              </a:rPr>
              <a:t>Одна з найбільших в Європі атомна електростанція.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657600" y="0"/>
            <a:ext cx="5256212" cy="1025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ЧАЕС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62400" y="-2209800"/>
            <a:ext cx="4724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algn="ctr"/>
            <a:endParaRPr lang="en-US" dirty="0">
              <a:latin typeface="Arial" charset="0"/>
            </a:endParaRPr>
          </a:p>
          <a:p>
            <a:pPr algn="ctr"/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algn="ctr"/>
            <a:r>
              <a:rPr lang="en-US" dirty="0">
                <a:latin typeface="Arial" charset="0"/>
              </a:rPr>
              <a:t> 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algn="ctr"/>
            <a:r>
              <a:rPr lang="en-US" dirty="0">
                <a:latin typeface="Arial" charset="0"/>
              </a:rPr>
              <a:t> 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algn="ctr"/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algn="ctr"/>
            <a:r>
              <a:rPr lang="en-US" dirty="0">
                <a:latin typeface="Arial" charset="0"/>
                <a:hlinkClick r:id="rId2"/>
              </a:rPr>
              <a:t> </a:t>
            </a:r>
            <a:endParaRPr lang="en-US" dirty="0">
              <a:latin typeface="Arial" charset="0"/>
            </a:endParaRPr>
          </a:p>
          <a:p>
            <a:pPr algn="ctr"/>
            <a:r>
              <a:rPr lang="uk-UA" sz="2400" i="1" dirty="0" smtClean="0">
                <a:latin typeface="Arial" charset="0"/>
              </a:rPr>
              <a:t>Приводом заснування міста стало будівництво і подальша експлуатація однієї з найбільших в Європі </a:t>
            </a:r>
            <a:r>
              <a:rPr lang="uk-UA" sz="2400" b="1" i="1" dirty="0" smtClean="0">
                <a:latin typeface="Arial" charset="0"/>
              </a:rPr>
              <a:t>Чорнобильської атомної електростанції</a:t>
            </a:r>
            <a:r>
              <a:rPr lang="en-US" sz="2400" i="1" dirty="0" smtClean="0">
                <a:latin typeface="Arial" charset="0"/>
              </a:rPr>
              <a:t>, </a:t>
            </a:r>
            <a:endParaRPr lang="en-US" sz="2400" i="1" dirty="0">
              <a:latin typeface="Arial" charset="0"/>
            </a:endParaRPr>
          </a:p>
          <a:p>
            <a:pPr algn="ctr" eaLnBrk="0" hangingPunct="0"/>
            <a:endParaRPr lang="en-US" sz="2400" i="1" dirty="0">
              <a:latin typeface="Arial" charset="0"/>
            </a:endParaRPr>
          </a:p>
        </p:txBody>
      </p:sp>
      <p:pic>
        <p:nvPicPr>
          <p:cNvPr id="5127" name="Picture 7" descr="D:\Documents and Settings\Admin\Мои документы\Мои рисунки\припять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81400" cy="2860140"/>
          </a:xfrm>
          <a:prstGeom prst="rect">
            <a:avLst/>
          </a:prstGeom>
          <a:noFill/>
        </p:spPr>
      </p:pic>
      <p:pic>
        <p:nvPicPr>
          <p:cNvPr id="4" name="Picture 8" descr="8012403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3505200" cy="288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Documents and Settings\Admin\Мои документы\Мои рисунки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352800"/>
            <a:ext cx="3749675" cy="29067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86200" y="0"/>
            <a:ext cx="46169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rgbClr val="7030A0"/>
                </a:solidFill>
                <a:effectLst/>
              </a:rPr>
              <a:t>ПРИП</a:t>
            </a:r>
            <a:r>
              <a:rPr lang="en-US" sz="6600" b="1" cap="none" spc="0" dirty="0" smtClean="0">
                <a:ln/>
                <a:solidFill>
                  <a:srgbClr val="7030A0"/>
                </a:solidFill>
                <a:effectLst/>
              </a:rPr>
              <a:t>’</a:t>
            </a:r>
            <a:r>
              <a:rPr lang="ru-RU" sz="6600" b="1" cap="none" spc="0" dirty="0" smtClean="0">
                <a:ln/>
                <a:solidFill>
                  <a:srgbClr val="7030A0"/>
                </a:solidFill>
                <a:effectLst/>
              </a:rPr>
              <a:t>ЯТЬ</a:t>
            </a:r>
            <a:endParaRPr lang="ru-RU" sz="66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438400" y="4267200"/>
            <a:ext cx="48180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dirty="0" smtClean="0">
                <a:latin typeface="Arial" charset="0"/>
              </a:rPr>
              <a:t>24 січня 1978 року на електростанції вироблений перший мільярд кіловат-годин електроенергії. </a:t>
            </a:r>
            <a:endParaRPr lang="uk-UA" dirty="0">
              <a:latin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14600" y="525780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dirty="0" smtClean="0">
                <a:latin typeface="Arial" charset="0"/>
              </a:rPr>
              <a:t>На 1 січня 1986 року потужність чотирьох блоків станції складала 4 мільйони кіловатів </a:t>
            </a:r>
            <a:endParaRPr lang="uk-UA" dirty="0">
              <a:latin typeface="Arial" charset="0"/>
            </a:endParaRPr>
          </a:p>
        </p:txBody>
      </p:sp>
      <p:pic>
        <p:nvPicPr>
          <p:cNvPr id="5" name="Picture 4" descr="Par21_Chernobyl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311" y="0"/>
            <a:ext cx="664569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r24_CoalBur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943600" cy="437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ria089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3465513" cy="258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4824413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Аварія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72200" y="1342554"/>
            <a:ext cx="314342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Спало місто Прип’ять, </a:t>
            </a: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спала Україна, </a:t>
            </a: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Вся країна спала, </a:t>
            </a: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ще не знаючи</a:t>
            </a: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про величезне горе, </a:t>
            </a: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яке прийшло</a:t>
            </a: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на нашу Землю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914400" y="4648200"/>
            <a:ext cx="784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Чорнобильська атомна електростанція. 1год. 23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хв.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187 стержнів управління та захисту ввійшли в активну зону для відключення реактора. Ланцюгова реакція повинна була перерватися. Але через 3 секунди з’явилися аварійні сигнали про перевищення потужності реактора і підвищення тиску... 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4" descr="Рисунок1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06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1207139960_1-10centraleop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133600"/>
            <a:ext cx="4176713" cy="250507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90" name="Group 18"/>
          <p:cNvGraphicFramePr>
            <a:graphicFrameLocks noGrp="1"/>
          </p:cNvGraphicFramePr>
          <p:nvPr/>
        </p:nvGraphicFramePr>
        <p:xfrm>
          <a:off x="0" y="2886075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7" name="Picture 45" descr="1161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362200"/>
            <a:ext cx="5903913" cy="400685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4211638" y="1989138"/>
            <a:ext cx="1619250" cy="1619250"/>
          </a:xfrm>
          <a:prstGeom prst="ellipse">
            <a:avLst/>
          </a:prstGeom>
          <a:noFill/>
          <a:ln w="41275">
            <a:solidFill>
              <a:srgbClr val="D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08" name="Picture 36" descr="fey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1989138"/>
            <a:ext cx="1516062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Picture 35" descr="feyr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2205038"/>
            <a:ext cx="1516062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" name="Picture 40" descr="3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2349500"/>
            <a:ext cx="5016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1" name="Picture 39" descr="3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2276475"/>
            <a:ext cx="568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38" descr="3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2060575"/>
            <a:ext cx="568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8" descr="3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2205038"/>
            <a:ext cx="568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8" descr="3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989138"/>
            <a:ext cx="568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9" name="Picture 37" descr="09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2565400"/>
            <a:ext cx="647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7" descr="09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2133600"/>
            <a:ext cx="647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7" descr="09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2133600"/>
            <a:ext cx="647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0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ще через 4 секунди – глухий вибух. З даху четвертого </a:t>
            </a:r>
            <a:r>
              <a:rPr lang="uk-UA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е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нергоблоку, як із жерла вулкану, стали вилітати палаючі згустки. Вони розсипалися багатокольоровими іскрами та падали в різних місцях. Чорна вогняна куля піднялася на висоту майже два кілометри, утворюючи хмару, яка розтягнулася по горизонталі та розпливлася в різні сторони, сіючи смерть, хвороби та біду у вигляді мілких-мілких крапель. </a:t>
            </a:r>
            <a:endParaRPr kumimoji="0" lang="uk-UA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Чорнобиль – глобальна екологічна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605" y="1"/>
            <a:ext cx="5504070" cy="42672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371600" y="4343400"/>
            <a:ext cx="69453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uk-UA" sz="2400" b="1" dirty="0" smtClean="0">
                <a:latin typeface="Arial" charset="0"/>
              </a:rPr>
              <a:t>Були знищені бар'єри і системи безпеки, що захищають навколишнє середовище від радіонуклідів </a:t>
            </a:r>
            <a:endParaRPr lang="uk-UA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hernobyl_to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71575" cy="3210490"/>
          </a:xfrm>
          <a:prstGeom prst="rect">
            <a:avLst/>
          </a:prstGeom>
          <a:noFill/>
        </p:spPr>
      </p:pic>
      <p:pic>
        <p:nvPicPr>
          <p:cNvPr id="5" name="Picture 10" descr="хирасима"/>
          <p:cNvPicPr>
            <a:picLocks noChangeAspect="1" noChangeArrowheads="1"/>
          </p:cNvPicPr>
          <p:nvPr/>
        </p:nvPicPr>
        <p:blipFill>
          <a:blip r:embed="rId3" cstate="print"/>
          <a:srcRect l="735" t="1932" r="4581" b="1669"/>
          <a:stretch>
            <a:fillRect/>
          </a:stretch>
        </p:blipFill>
        <p:spPr bwMode="auto">
          <a:xfrm>
            <a:off x="5486400" y="0"/>
            <a:ext cx="3271838" cy="3960812"/>
          </a:xfrm>
          <a:prstGeom prst="rect">
            <a:avLst/>
          </a:prstGeom>
          <a:noFill/>
          <a:ln w="28575">
            <a:pattFill prst="pct60">
              <a:fgClr>
                <a:srgbClr val="990033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5000" y="4114800"/>
            <a:ext cx="13179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err="1" smtClean="0">
                <a:ln/>
                <a:solidFill>
                  <a:schemeClr val="accent3"/>
                </a:solidFill>
                <a:effectLst/>
              </a:rPr>
              <a:t>Хіросіма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86174" y="4114800"/>
            <a:ext cx="16578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err="1" smtClean="0">
                <a:ln/>
                <a:solidFill>
                  <a:schemeClr val="accent3"/>
                </a:solidFill>
                <a:effectLst/>
              </a:rPr>
              <a:t>Чорнобиль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3056693"/>
            <a:ext cx="487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Зразу ж після вибуху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реактор випромінював від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B4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3000 до 30000 р/г  (а смертельна доза – 500 р/г).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Потужні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сть викидів перевищила дві сотні атомних вибухів в Хіросімі та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Нагасакі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разом взятих. Чорнобиль  у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600 разів перевищив Хіросіму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ступеню зараження зовнішнього середовища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цезієм-137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який має найдовший період розпаду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10200" y="4572000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Arial" charset="0"/>
              </a:rPr>
              <a:t>Цей викид продовжувався протягом 10 днів: з </a:t>
            </a:r>
            <a:r>
              <a:rPr lang="uk-UA" sz="2000" b="1" dirty="0" smtClean="0">
                <a:latin typeface="Arial" charset="0"/>
              </a:rPr>
              <a:t>26квітня </a:t>
            </a:r>
            <a:r>
              <a:rPr lang="uk-UA" sz="2000" b="1" dirty="0" smtClean="0">
                <a:latin typeface="Arial" charset="0"/>
              </a:rPr>
              <a:t>по </a:t>
            </a:r>
            <a:r>
              <a:rPr lang="uk-UA" sz="2000" b="1" dirty="0" smtClean="0">
                <a:latin typeface="Arial" charset="0"/>
              </a:rPr>
              <a:t>06травня 1986р</a:t>
            </a:r>
            <a:r>
              <a:rPr lang="uk-UA" sz="2000" b="1" dirty="0" smtClean="0">
                <a:latin typeface="Arial" charset="0"/>
              </a:rPr>
              <a:t>.</a:t>
            </a:r>
            <a:endParaRPr lang="uk-UA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1089</TotalTime>
  <Words>575</Words>
  <Application>Microsoft Office PowerPoint</Application>
  <PresentationFormat>Экран (4:3)</PresentationFormat>
  <Paragraphs>48</Paragraphs>
  <Slides>16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Занавес</vt:lpstr>
      <vt:lpstr>Чорнобиль: трагедія, подвиг, пам’ять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Oleks</dc:creator>
  <cp:lastModifiedBy>Admin</cp:lastModifiedBy>
  <cp:revision>69</cp:revision>
  <dcterms:created xsi:type="dcterms:W3CDTF">2011-03-13T10:22:57Z</dcterms:created>
  <dcterms:modified xsi:type="dcterms:W3CDTF">2013-04-23T05:22:09Z</dcterms:modified>
</cp:coreProperties>
</file>