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78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2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31267-5FB8-4D7A-800C-07D66E69BEC7}" type="datetimeFigureOut">
              <a:rPr lang="uk-UA" smtClean="0"/>
              <a:t>22.03.2014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7EF1A-0E89-4F82-9F93-AA667991FDA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8656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7EF1A-0E89-4F82-9F93-AA667991FDA8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4296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4795-F043-456C-9CF8-FBEB5EEBE4B6}" type="datetimeFigureOut">
              <a:rPr lang="ru-RU" smtClean="0"/>
              <a:pPr/>
              <a:t>22.03.2014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A399B9-3631-47A5-90F1-3C80AC40FD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4795-F043-456C-9CF8-FBEB5EEBE4B6}" type="datetimeFigureOut">
              <a:rPr lang="ru-RU" smtClean="0"/>
              <a:pPr/>
              <a:t>22.03.2014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99B9-3631-47A5-90F1-3C80AC40FD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4795-F043-456C-9CF8-FBEB5EEBE4B6}" type="datetimeFigureOut">
              <a:rPr lang="ru-RU" smtClean="0"/>
              <a:pPr/>
              <a:t>22.03.2014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99B9-3631-47A5-90F1-3C80AC40FD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4795-F043-456C-9CF8-FBEB5EEBE4B6}" type="datetimeFigureOut">
              <a:rPr lang="ru-RU" smtClean="0"/>
              <a:pPr/>
              <a:t>22.03.2014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A399B9-3631-47A5-90F1-3C80AC40FD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4795-F043-456C-9CF8-FBEB5EEBE4B6}" type="datetimeFigureOut">
              <a:rPr lang="ru-RU" smtClean="0"/>
              <a:pPr/>
              <a:t>22.03.2014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99B9-3631-47A5-90F1-3C80AC40FD6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4795-F043-456C-9CF8-FBEB5EEBE4B6}" type="datetimeFigureOut">
              <a:rPr lang="ru-RU" smtClean="0"/>
              <a:pPr/>
              <a:t>22.03.2014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99B9-3631-47A5-90F1-3C80AC40FD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4795-F043-456C-9CF8-FBEB5EEBE4B6}" type="datetimeFigureOut">
              <a:rPr lang="ru-RU" smtClean="0"/>
              <a:pPr/>
              <a:t>22.03.2014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3A399B9-3631-47A5-90F1-3C80AC40FD6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4795-F043-456C-9CF8-FBEB5EEBE4B6}" type="datetimeFigureOut">
              <a:rPr lang="ru-RU" smtClean="0"/>
              <a:pPr/>
              <a:t>22.03.2014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99B9-3631-47A5-90F1-3C80AC40FD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4795-F043-456C-9CF8-FBEB5EEBE4B6}" type="datetimeFigureOut">
              <a:rPr lang="ru-RU" smtClean="0"/>
              <a:pPr/>
              <a:t>22.03.2014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99B9-3631-47A5-90F1-3C80AC40FD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4795-F043-456C-9CF8-FBEB5EEBE4B6}" type="datetimeFigureOut">
              <a:rPr lang="ru-RU" smtClean="0"/>
              <a:pPr/>
              <a:t>22.03.2014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99B9-3631-47A5-90F1-3C80AC40FD6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4795-F043-456C-9CF8-FBEB5EEBE4B6}" type="datetimeFigureOut">
              <a:rPr lang="ru-RU" smtClean="0"/>
              <a:pPr/>
              <a:t>22.03.2014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99B9-3631-47A5-90F1-3C80AC40FD6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624795-F043-456C-9CF8-FBEB5EEBE4B6}" type="datetimeFigureOut">
              <a:rPr lang="ru-RU" smtClean="0"/>
              <a:pPr/>
              <a:t>22.03.2014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A399B9-3631-47A5-90F1-3C80AC40FD6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wmf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wm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wmf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9.jpeg"/><Relationship Id="rId5" Type="http://schemas.openxmlformats.org/officeDocument/2006/relationships/image" Target="../media/image48.jpeg"/><Relationship Id="rId4" Type="http://schemas.openxmlformats.org/officeDocument/2006/relationships/image" Target="../media/image3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2.jpeg"/><Relationship Id="rId5" Type="http://schemas.openxmlformats.org/officeDocument/2006/relationships/image" Target="../media/image45.jpeg"/><Relationship Id="rId4" Type="http://schemas.openxmlformats.org/officeDocument/2006/relationships/image" Target="../media/image5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jpeg"/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0.jpeg"/><Relationship Id="rId5" Type="http://schemas.openxmlformats.org/officeDocument/2006/relationships/image" Target="../media/image59.jpeg"/><Relationship Id="rId4" Type="http://schemas.openxmlformats.org/officeDocument/2006/relationships/image" Target="../media/image5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500042"/>
            <a:ext cx="6143668" cy="242889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6000" dirty="0" err="1" smtClean="0">
                <a:solidFill>
                  <a:srgbClr val="FF3300"/>
                </a:solidFill>
              </a:rPr>
              <a:t>Симетр</a:t>
            </a:r>
            <a:r>
              <a:rPr lang="uk-UA" sz="6000" dirty="0" smtClean="0">
                <a:solidFill>
                  <a:srgbClr val="FF3300"/>
                </a:solidFill>
              </a:rPr>
              <a:t>і</a:t>
            </a:r>
            <a:r>
              <a:rPr lang="ru-RU" sz="6000" dirty="0" smtClean="0">
                <a:solidFill>
                  <a:srgbClr val="FF3300"/>
                </a:solidFill>
              </a:rPr>
              <a:t>я –   </a:t>
            </a:r>
            <a:br>
              <a:rPr lang="ru-RU" sz="6000" dirty="0" smtClean="0">
                <a:solidFill>
                  <a:srgbClr val="FF3300"/>
                </a:solidFill>
              </a:rPr>
            </a:br>
            <a:r>
              <a:rPr lang="ru-RU" sz="6000" dirty="0" smtClean="0">
                <a:solidFill>
                  <a:srgbClr val="FF3300"/>
                </a:solidFill>
              </a:rPr>
              <a:t> </a:t>
            </a:r>
            <a:r>
              <a:rPr lang="ru-RU" sz="6000" dirty="0" err="1" smtClean="0">
                <a:solidFill>
                  <a:srgbClr val="FF3300"/>
                </a:solidFill>
              </a:rPr>
              <a:t>навколо</a:t>
            </a:r>
            <a:r>
              <a:rPr lang="ru-RU" sz="6000" dirty="0" smtClean="0">
                <a:solidFill>
                  <a:srgbClr val="FF3300"/>
                </a:solidFill>
              </a:rPr>
              <a:t> нас</a:t>
            </a:r>
            <a:endParaRPr lang="uk-UA" sz="6000" dirty="0">
              <a:solidFill>
                <a:srgbClr val="92D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Picture 4" descr="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692150"/>
            <a:ext cx="2736850" cy="228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043634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sz="4400" b="1" dirty="0" smtClean="0">
                <a:solidFill>
                  <a:srgbClr val="FF0000"/>
                </a:solidFill>
              </a:rPr>
              <a:t>Симетрія в техніці</a:t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endParaRPr lang="uk-UA" sz="4400" b="1" dirty="0">
              <a:solidFill>
                <a:srgbClr val="FF0000"/>
              </a:solidFill>
            </a:endParaRPr>
          </a:p>
        </p:txBody>
      </p:sp>
      <p:pic>
        <p:nvPicPr>
          <p:cNvPr id="3" name="Picture 4" descr="54742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357694"/>
            <a:ext cx="2735262" cy="2051050"/>
          </a:xfrm>
          <a:prstGeom prst="rect">
            <a:avLst/>
          </a:prstGeom>
          <a:noFill/>
        </p:spPr>
      </p:pic>
      <p:pic>
        <p:nvPicPr>
          <p:cNvPr id="4" name="Picture 5" descr="машина"/>
          <p:cNvPicPr>
            <a:picLocks noChangeAspect="1" noChangeArrowheads="1"/>
          </p:cNvPicPr>
          <p:nvPr/>
        </p:nvPicPr>
        <p:blipFill>
          <a:blip r:embed="rId3"/>
          <a:srcRect b="17549"/>
          <a:stretch>
            <a:fillRect/>
          </a:stretch>
        </p:blipFill>
        <p:spPr bwMode="auto">
          <a:xfrm>
            <a:off x="5724525" y="1989138"/>
            <a:ext cx="2160588" cy="1655762"/>
          </a:xfrm>
          <a:prstGeom prst="rect">
            <a:avLst/>
          </a:prstGeom>
          <a:noFill/>
        </p:spPr>
      </p:pic>
      <p:pic>
        <p:nvPicPr>
          <p:cNvPr id="5" name="Picture 6" descr="ракет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3857628"/>
            <a:ext cx="1890713" cy="2520950"/>
          </a:xfrm>
          <a:prstGeom prst="rect">
            <a:avLst/>
          </a:prstGeom>
          <a:noFill/>
        </p:spPr>
      </p:pic>
      <p:pic>
        <p:nvPicPr>
          <p:cNvPr id="6" name="Picture 2" descr="C:\Program Files\Microsoft Office\MEDIA\CAGCAT10\j0215086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1428736"/>
            <a:ext cx="1661311" cy="25998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11507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sz="4400" b="1" dirty="0" smtClean="0">
                <a:solidFill>
                  <a:srgbClr val="FF0000"/>
                </a:solidFill>
              </a:rPr>
              <a:t>Симетрія в побуті</a:t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endParaRPr lang="uk-UA" sz="4400" b="1" dirty="0">
              <a:solidFill>
                <a:srgbClr val="FF0000"/>
              </a:solidFill>
            </a:endParaRPr>
          </a:p>
        </p:txBody>
      </p:sp>
      <p:pic>
        <p:nvPicPr>
          <p:cNvPr id="3" name="Picture 5" descr="орнамент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985049"/>
            <a:ext cx="3500462" cy="3609416"/>
          </a:xfrm>
          <a:prstGeom prst="rect">
            <a:avLst/>
          </a:prstGeom>
          <a:noFill/>
        </p:spPr>
      </p:pic>
      <p:pic>
        <p:nvPicPr>
          <p:cNvPr id="4" name="Picture 10" descr="бордюр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2714620"/>
            <a:ext cx="2736850" cy="931862"/>
          </a:xfrm>
          <a:prstGeom prst="rect">
            <a:avLst/>
          </a:prstGeom>
          <a:noFill/>
        </p:spPr>
      </p:pic>
      <p:pic>
        <p:nvPicPr>
          <p:cNvPr id="5" name="Picture 11" descr="бордюр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3643314"/>
            <a:ext cx="3311525" cy="1092200"/>
          </a:xfrm>
          <a:prstGeom prst="rect">
            <a:avLst/>
          </a:prstGeom>
          <a:noFill/>
        </p:spPr>
      </p:pic>
      <p:pic>
        <p:nvPicPr>
          <p:cNvPr id="6" name="Picture 4" descr="орнамент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2" y="4714884"/>
            <a:ext cx="2952750" cy="1857375"/>
          </a:xfrm>
          <a:prstGeom prst="rect">
            <a:avLst/>
          </a:prstGeom>
          <a:noFill/>
        </p:spPr>
      </p:pic>
      <p:pic>
        <p:nvPicPr>
          <p:cNvPr id="7" name="Picture 11" descr="C:\Program Files\Microsoft Office\MEDIA\CAGCAT10\j0157995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1928802"/>
            <a:ext cx="4568342" cy="762610"/>
          </a:xfrm>
          <a:prstGeom prst="rect">
            <a:avLst/>
          </a:prstGeom>
          <a:noFill/>
        </p:spPr>
      </p:pic>
      <p:pic>
        <p:nvPicPr>
          <p:cNvPr id="8" name="Picture 19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6248" y="1357298"/>
            <a:ext cx="4560113" cy="576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6858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uk-UA" sz="4400" b="1" dirty="0" smtClean="0">
                <a:solidFill>
                  <a:srgbClr val="FF0000"/>
                </a:solidFill>
              </a:rPr>
              <a:t>Симетрія у фізиці</a:t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>народження кристалу</a:t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>                                       </a:t>
            </a:r>
            <a:r>
              <a:rPr lang="uk-UA" sz="2400" b="1" dirty="0" smtClean="0">
                <a:solidFill>
                  <a:schemeClr val="tx1"/>
                </a:solidFill>
              </a:rPr>
              <a:t>всі тверді тіла</a:t>
            </a:r>
            <a:br>
              <a:rPr lang="uk-UA" sz="2400" b="1" dirty="0" smtClean="0">
                <a:solidFill>
                  <a:schemeClr val="tx1"/>
                </a:solidFill>
              </a:rPr>
            </a:br>
            <a:r>
              <a:rPr lang="uk-UA" sz="2400" b="1" dirty="0" smtClean="0">
                <a:solidFill>
                  <a:schemeClr val="tx1"/>
                </a:solidFill>
              </a:rPr>
              <a:t>                                                              складаються з         кристалів</a:t>
            </a: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endParaRPr lang="uk-UA" sz="4400" b="1" dirty="0">
              <a:solidFill>
                <a:srgbClr val="FF0000"/>
              </a:solidFill>
            </a:endParaRPr>
          </a:p>
        </p:txBody>
      </p:sp>
      <p:pic>
        <p:nvPicPr>
          <p:cNvPr id="4" name="Picture 7" descr="fu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143380"/>
            <a:ext cx="4095750" cy="1809750"/>
          </a:xfrm>
          <a:prstGeom prst="rect">
            <a:avLst/>
          </a:prstGeom>
          <a:noFill/>
        </p:spPr>
      </p:pic>
      <p:pic>
        <p:nvPicPr>
          <p:cNvPr id="5" name="Picture 5" descr="сканирование0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0"/>
            <a:ext cx="17272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42852"/>
            <a:ext cx="8686800" cy="650085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uk-UA" sz="4400" b="1" dirty="0" smtClean="0">
                <a:solidFill>
                  <a:srgbClr val="FF0000"/>
                </a:solidFill>
              </a:rPr>
              <a:t>Симерія сніжинок</a:t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endParaRPr lang="uk-UA" sz="4400" b="1" dirty="0">
              <a:solidFill>
                <a:srgbClr val="FF0000"/>
              </a:solidFill>
            </a:endParaRPr>
          </a:p>
        </p:txBody>
      </p:sp>
      <p:pic>
        <p:nvPicPr>
          <p:cNvPr id="3" name="Picture 49" descr="x050207c0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39775"/>
            <a:ext cx="2971800" cy="2689225"/>
          </a:xfrm>
          <a:prstGeom prst="rect">
            <a:avLst/>
          </a:prstGeom>
          <a:noFill/>
        </p:spPr>
      </p:pic>
      <p:pic>
        <p:nvPicPr>
          <p:cNvPr id="4" name="Picture 45" descr="x050207b0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643314"/>
            <a:ext cx="2941638" cy="2971800"/>
          </a:xfrm>
          <a:prstGeom prst="rect">
            <a:avLst/>
          </a:prstGeom>
          <a:noFill/>
        </p:spPr>
      </p:pic>
      <p:pic>
        <p:nvPicPr>
          <p:cNvPr id="5" name="Picture 48" descr="x050207c08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714356"/>
            <a:ext cx="2933700" cy="2919413"/>
          </a:xfrm>
          <a:prstGeom prst="rect">
            <a:avLst/>
          </a:prstGeom>
          <a:noFill/>
        </p:spPr>
      </p:pic>
      <p:pic>
        <p:nvPicPr>
          <p:cNvPr id="6" name="Picture 47" descr="x050207c0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3886200"/>
            <a:ext cx="2892425" cy="2741613"/>
          </a:xfrm>
          <a:prstGeom prst="rect">
            <a:avLst/>
          </a:prstGeom>
          <a:noFill/>
        </p:spPr>
      </p:pic>
      <p:pic>
        <p:nvPicPr>
          <p:cNvPr id="7" name="Picture 51" descr="x021220a01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19434" y="2643182"/>
            <a:ext cx="2905132" cy="25321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671514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uk-UA" dirty="0"/>
          </a:p>
        </p:txBody>
      </p:sp>
      <p:pic>
        <p:nvPicPr>
          <p:cNvPr id="3" name="Picture 34" descr="x040123a1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2946400" cy="2976563"/>
          </a:xfrm>
          <a:prstGeom prst="rect">
            <a:avLst/>
          </a:prstGeom>
          <a:noFill/>
        </p:spPr>
      </p:pic>
      <p:pic>
        <p:nvPicPr>
          <p:cNvPr id="4" name="Picture 31" descr="x050118b0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714752"/>
            <a:ext cx="3124200" cy="2976562"/>
          </a:xfrm>
          <a:prstGeom prst="rect">
            <a:avLst/>
          </a:prstGeom>
          <a:noFill/>
        </p:spPr>
      </p:pic>
      <p:pic>
        <p:nvPicPr>
          <p:cNvPr id="5" name="Picture 32" descr="x050121a04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0"/>
            <a:ext cx="3200400" cy="2916238"/>
          </a:xfrm>
          <a:prstGeom prst="rect">
            <a:avLst/>
          </a:prstGeom>
          <a:noFill/>
        </p:spPr>
      </p:pic>
      <p:pic>
        <p:nvPicPr>
          <p:cNvPr id="6" name="Picture 30" descr="x050118b07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3714752"/>
            <a:ext cx="3276600" cy="2992437"/>
          </a:xfrm>
          <a:prstGeom prst="rect">
            <a:avLst/>
          </a:prstGeom>
          <a:noFill/>
        </p:spPr>
      </p:pic>
      <p:pic>
        <p:nvPicPr>
          <p:cNvPr id="7" name="Picture 33" descr="x050121a08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78" y="2050253"/>
            <a:ext cx="2551523" cy="27574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657229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uk-UA" dirty="0"/>
          </a:p>
        </p:txBody>
      </p:sp>
      <p:pic>
        <p:nvPicPr>
          <p:cNvPr id="3" name="Picture 8" descr="x050118b0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929066"/>
            <a:ext cx="2674938" cy="2743200"/>
          </a:xfrm>
          <a:prstGeom prst="rect">
            <a:avLst/>
          </a:prstGeom>
          <a:noFill/>
        </p:spPr>
      </p:pic>
      <p:pic>
        <p:nvPicPr>
          <p:cNvPr id="4" name="Picture 7" descr="x031224c1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428736"/>
            <a:ext cx="2514600" cy="2501900"/>
          </a:xfrm>
          <a:prstGeom prst="rect">
            <a:avLst/>
          </a:prstGeom>
          <a:noFill/>
        </p:spPr>
      </p:pic>
      <p:pic>
        <p:nvPicPr>
          <p:cNvPr id="5" name="Picture 6" descr="x031224a1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2500306"/>
            <a:ext cx="2878138" cy="2492375"/>
          </a:xfrm>
          <a:prstGeom prst="rect">
            <a:avLst/>
          </a:prstGeom>
          <a:noFill/>
        </p:spPr>
      </p:pic>
      <p:pic>
        <p:nvPicPr>
          <p:cNvPr id="6" name="Picture 10" descr="x040219a03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142852"/>
            <a:ext cx="2819400" cy="2400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657229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uk-UA" dirty="0"/>
          </a:p>
        </p:txBody>
      </p:sp>
      <p:pic>
        <p:nvPicPr>
          <p:cNvPr id="3" name="Picture 14" descr="x050207d1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6"/>
            <a:ext cx="3143272" cy="2946818"/>
          </a:xfrm>
          <a:prstGeom prst="rect">
            <a:avLst/>
          </a:prstGeom>
          <a:noFill/>
        </p:spPr>
      </p:pic>
      <p:pic>
        <p:nvPicPr>
          <p:cNvPr id="4" name="Picture 9" descr="x050118b06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142852"/>
            <a:ext cx="3124200" cy="3048000"/>
          </a:xfrm>
          <a:prstGeom prst="rect">
            <a:avLst/>
          </a:prstGeom>
          <a:noFill/>
        </p:spPr>
      </p:pic>
      <p:pic>
        <p:nvPicPr>
          <p:cNvPr id="5" name="Picture 8" descr="x050118b05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3714752"/>
            <a:ext cx="3124200" cy="2971800"/>
          </a:xfrm>
          <a:prstGeom prst="rect">
            <a:avLst/>
          </a:prstGeom>
          <a:noFill/>
        </p:spPr>
      </p:pic>
      <p:pic>
        <p:nvPicPr>
          <p:cNvPr id="6" name="Picture 7" descr="x050118b04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3786190"/>
            <a:ext cx="3200400" cy="2922587"/>
          </a:xfrm>
          <a:prstGeom prst="rect">
            <a:avLst/>
          </a:prstGeom>
          <a:noFill/>
        </p:spPr>
      </p:pic>
      <p:pic>
        <p:nvPicPr>
          <p:cNvPr id="7" name="Picture 10" descr="x040122a00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03562" y="2124075"/>
            <a:ext cx="2936875" cy="2609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657229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uk-UA" dirty="0"/>
          </a:p>
        </p:txBody>
      </p:sp>
      <p:pic>
        <p:nvPicPr>
          <p:cNvPr id="3" name="Picture 4" descr="x031230a0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142852"/>
            <a:ext cx="2928958" cy="3348016"/>
          </a:xfrm>
          <a:prstGeom prst="rect">
            <a:avLst/>
          </a:prstGeom>
          <a:noFill/>
        </p:spPr>
      </p:pic>
      <p:pic>
        <p:nvPicPr>
          <p:cNvPr id="4" name="Picture 6" descr="x031230b0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97386" y="142852"/>
            <a:ext cx="2991048" cy="3286148"/>
          </a:xfrm>
          <a:prstGeom prst="rect">
            <a:avLst/>
          </a:prstGeom>
          <a:noFill/>
        </p:spPr>
      </p:pic>
      <p:pic>
        <p:nvPicPr>
          <p:cNvPr id="5" name="Picture 11" descr="x031224c1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571876"/>
            <a:ext cx="3048000" cy="3032125"/>
          </a:xfrm>
          <a:prstGeom prst="rect">
            <a:avLst/>
          </a:prstGeom>
          <a:noFill/>
        </p:spPr>
      </p:pic>
      <p:pic>
        <p:nvPicPr>
          <p:cNvPr id="6" name="Picture 5" descr="x031230a1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3429000"/>
            <a:ext cx="3000364" cy="3297609"/>
          </a:xfrm>
          <a:prstGeom prst="rect">
            <a:avLst/>
          </a:prstGeom>
          <a:noFill/>
        </p:spPr>
      </p:pic>
      <p:pic>
        <p:nvPicPr>
          <p:cNvPr id="7" name="Picture 10" descr="x040219a03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2519362" y="1631140"/>
            <a:ext cx="4105275" cy="2986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657229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uk-UA" dirty="0"/>
          </a:p>
        </p:txBody>
      </p:sp>
      <p:pic>
        <p:nvPicPr>
          <p:cNvPr id="3" name="Picture 7" descr="x040123a1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4462"/>
            <a:ext cx="3252788" cy="3284538"/>
          </a:xfrm>
          <a:prstGeom prst="rect">
            <a:avLst/>
          </a:prstGeom>
          <a:noFill/>
        </p:spPr>
      </p:pic>
      <p:pic>
        <p:nvPicPr>
          <p:cNvPr id="4" name="Picture 6" descr="x040123a09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71437"/>
            <a:ext cx="3054350" cy="3357563"/>
          </a:xfrm>
          <a:prstGeom prst="rect">
            <a:avLst/>
          </a:prstGeom>
          <a:noFill/>
        </p:spPr>
      </p:pic>
      <p:pic>
        <p:nvPicPr>
          <p:cNvPr id="5" name="Picture 5" descr="x040123a03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2015296"/>
            <a:ext cx="2643206" cy="2827407"/>
          </a:xfrm>
          <a:prstGeom prst="rect">
            <a:avLst/>
          </a:prstGeom>
          <a:noFill/>
        </p:spPr>
      </p:pic>
      <p:pic>
        <p:nvPicPr>
          <p:cNvPr id="6" name="Picture 8" descr="x040122a00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3905187"/>
            <a:ext cx="3205161" cy="2848040"/>
          </a:xfrm>
          <a:prstGeom prst="rect">
            <a:avLst/>
          </a:prstGeom>
          <a:noFill/>
        </p:spPr>
      </p:pic>
      <p:pic>
        <p:nvPicPr>
          <p:cNvPr id="7" name="Picture 4" descr="x040122b07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3786190"/>
            <a:ext cx="3348038" cy="2874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657229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uk-UA" dirty="0"/>
          </a:p>
        </p:txBody>
      </p:sp>
      <p:pic>
        <p:nvPicPr>
          <p:cNvPr id="3" name="Picture 5" descr="x040217a0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429000"/>
            <a:ext cx="3471863" cy="3189288"/>
          </a:xfrm>
          <a:prstGeom prst="rect">
            <a:avLst/>
          </a:prstGeom>
          <a:noFill/>
        </p:spPr>
      </p:pic>
      <p:pic>
        <p:nvPicPr>
          <p:cNvPr id="4" name="Picture 4" descr="x040123b0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9208" y="1571611"/>
            <a:ext cx="3075865" cy="2913851"/>
          </a:xfrm>
          <a:prstGeom prst="rect">
            <a:avLst/>
          </a:prstGeom>
          <a:noFill/>
        </p:spPr>
      </p:pic>
      <p:pic>
        <p:nvPicPr>
          <p:cNvPr id="5" name="Picture 6" descr="x040217a04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142853"/>
            <a:ext cx="2847972" cy="26754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42852"/>
            <a:ext cx="8715404" cy="618630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4400" b="1" dirty="0" smtClean="0"/>
              <a:t>О симметрия! Гимн тебе пою!</a:t>
            </a:r>
            <a:br>
              <a:rPr lang="ru-RU" sz="4400" b="1" dirty="0" smtClean="0"/>
            </a:br>
            <a:r>
              <a:rPr lang="ru-RU" sz="4400" b="1" dirty="0" smtClean="0"/>
              <a:t>Тебя повсюду в мире узнаю.</a:t>
            </a:r>
            <a:br>
              <a:rPr lang="ru-RU" sz="4400" b="1" dirty="0" smtClean="0"/>
            </a:br>
            <a:r>
              <a:rPr lang="ru-RU" sz="4400" b="1" dirty="0" smtClean="0"/>
              <a:t>Ты в Эйфелевой башне, в малой мошке,</a:t>
            </a:r>
            <a:br>
              <a:rPr lang="ru-RU" sz="4400" b="1" dirty="0" smtClean="0"/>
            </a:br>
            <a:r>
              <a:rPr lang="ru-RU" sz="4400" b="1" dirty="0" smtClean="0"/>
              <a:t>Ты в елочке, что у лесной дорожки.</a:t>
            </a:r>
            <a:br>
              <a:rPr lang="ru-RU" sz="4400" b="1" dirty="0" smtClean="0"/>
            </a:br>
            <a:r>
              <a:rPr lang="ru-RU" sz="4400" b="1" dirty="0" smtClean="0"/>
              <a:t>С тобою в дружбе и тюльпан, и роза,</a:t>
            </a:r>
            <a:br>
              <a:rPr lang="ru-RU" sz="4400" b="1" dirty="0" smtClean="0"/>
            </a:br>
            <a:r>
              <a:rPr lang="ru-RU" sz="4400" b="1" dirty="0" smtClean="0"/>
              <a:t>И снежный рой – творение мороза!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657229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uk-UA" dirty="0"/>
          </a:p>
        </p:txBody>
      </p:sp>
      <p:pic>
        <p:nvPicPr>
          <p:cNvPr id="3" name="Picture 8" descr="x041219b0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142852"/>
            <a:ext cx="3000396" cy="2790755"/>
          </a:xfrm>
          <a:prstGeom prst="rect">
            <a:avLst/>
          </a:prstGeom>
          <a:noFill/>
        </p:spPr>
      </p:pic>
      <p:pic>
        <p:nvPicPr>
          <p:cNvPr id="4" name="Picture 7" descr="x041219b06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42852"/>
            <a:ext cx="2697162" cy="2781300"/>
          </a:xfrm>
          <a:prstGeom prst="rect">
            <a:avLst/>
          </a:prstGeom>
          <a:noFill/>
        </p:spPr>
      </p:pic>
      <p:pic>
        <p:nvPicPr>
          <p:cNvPr id="5" name="Picture 6" descr="x041219b05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3857628"/>
            <a:ext cx="2735262" cy="2819400"/>
          </a:xfrm>
          <a:prstGeom prst="rect">
            <a:avLst/>
          </a:prstGeom>
          <a:noFill/>
        </p:spPr>
      </p:pic>
      <p:pic>
        <p:nvPicPr>
          <p:cNvPr id="6" name="Picture 5" descr="x041219b00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000504"/>
            <a:ext cx="3111577" cy="2693986"/>
          </a:xfrm>
          <a:prstGeom prst="rect">
            <a:avLst/>
          </a:prstGeom>
          <a:noFill/>
        </p:spPr>
      </p:pic>
      <p:pic>
        <p:nvPicPr>
          <p:cNvPr id="7" name="Picture 4" descr="x040219a03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78" y="1500174"/>
            <a:ext cx="3200400" cy="2724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00034" y="214290"/>
            <a:ext cx="8458200" cy="12192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6000" b="1" dirty="0" smtClean="0">
                <a:solidFill>
                  <a:srgbClr val="FF0000"/>
                </a:solidFill>
              </a:rPr>
              <a:t>ВИСНОВОК</a:t>
            </a:r>
            <a:endParaRPr lang="uk-UA" sz="60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0475" y="1785926"/>
            <a:ext cx="8686800" cy="442915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err="1" smtClean="0">
                <a:latin typeface="Times New Roman" pitchFamily="18" charset="0"/>
              </a:rPr>
              <a:t>Симетрія</a:t>
            </a:r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</a:rPr>
              <a:t>грає</a:t>
            </a:r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</a:rPr>
              <a:t>важливу</a:t>
            </a:r>
            <a:r>
              <a:rPr lang="ru-RU" b="1" dirty="0" smtClean="0">
                <a:latin typeface="Times New Roman" pitchFamily="18" charset="0"/>
              </a:rPr>
              <a:t> роль </a:t>
            </a:r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</a:rPr>
              <a:t>в </a:t>
            </a:r>
            <a:r>
              <a:rPr lang="ru-RU" b="1" dirty="0" err="1" smtClean="0">
                <a:solidFill>
                  <a:srgbClr val="FF3300"/>
                </a:solidFill>
                <a:latin typeface="Times New Roman" pitchFamily="18" charset="0"/>
              </a:rPr>
              <a:t>мистецтві</a:t>
            </a:r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</a:rPr>
              <a:t>:</a:t>
            </a:r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</a:rPr>
              <a:t>в</a:t>
            </a:r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</a:rPr>
              <a:t>архітектурі</a:t>
            </a:r>
            <a:r>
              <a:rPr lang="ru-RU" b="1" dirty="0" smtClean="0">
                <a:latin typeface="Times New Roman" pitchFamily="18" charset="0"/>
              </a:rPr>
              <a:t>,  </a:t>
            </a:r>
            <a:r>
              <a:rPr lang="ru-RU" b="1" dirty="0" err="1" smtClean="0">
                <a:latin typeface="Times New Roman" pitchFamily="18" charset="0"/>
              </a:rPr>
              <a:t>в</a:t>
            </a:r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</a:rPr>
              <a:t>музиці</a:t>
            </a:r>
            <a:r>
              <a:rPr lang="ru-RU" b="1" dirty="0" smtClean="0">
                <a:latin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</a:rPr>
              <a:t>в</a:t>
            </a:r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</a:rPr>
              <a:t>поезії</a:t>
            </a:r>
            <a:r>
              <a:rPr lang="ru-RU" b="1" dirty="0" smtClean="0">
                <a:latin typeface="Times New Roman" pitchFamily="18" charset="0"/>
              </a:rPr>
              <a:t>;</a:t>
            </a:r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3300"/>
                </a:solidFill>
                <a:latin typeface="Times New Roman" pitchFamily="18" charset="0"/>
              </a:rPr>
              <a:t>природі</a:t>
            </a:r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</a:rPr>
              <a:t>:</a:t>
            </a:r>
            <a:r>
              <a:rPr lang="ru-RU" b="1" dirty="0" smtClean="0">
                <a:latin typeface="Times New Roman" pitchFamily="18" charset="0"/>
              </a:rPr>
              <a:t> у </a:t>
            </a:r>
            <a:r>
              <a:rPr lang="ru-RU" b="1" dirty="0" err="1" smtClean="0">
                <a:latin typeface="Times New Roman" pitchFamily="18" charset="0"/>
              </a:rPr>
              <a:t>рослинах</a:t>
            </a:r>
            <a:r>
              <a:rPr lang="ru-RU" b="1" dirty="0" smtClean="0">
                <a:latin typeface="Times New Roman" pitchFamily="18" charset="0"/>
              </a:rPr>
              <a:t> та </a:t>
            </a:r>
            <a:r>
              <a:rPr lang="ru-RU" b="1" dirty="0" err="1" smtClean="0">
                <a:latin typeface="Times New Roman" pitchFamily="18" charset="0"/>
              </a:rPr>
              <a:t>тваринах</a:t>
            </a:r>
            <a:r>
              <a:rPr lang="ru-RU" b="1" dirty="0" smtClean="0">
                <a:latin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</a:rPr>
              <a:t>комахах</a:t>
            </a:r>
            <a:r>
              <a:rPr lang="ru-RU" b="1" dirty="0" smtClean="0">
                <a:latin typeface="Times New Roman" pitchFamily="18" charset="0"/>
              </a:rPr>
              <a:t>; </a:t>
            </a:r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</a:rPr>
              <a:t>в </a:t>
            </a:r>
            <a:r>
              <a:rPr lang="ru-RU" b="1" dirty="0" err="1" smtClean="0">
                <a:solidFill>
                  <a:srgbClr val="FF3300"/>
                </a:solidFill>
                <a:latin typeface="Times New Roman" pitchFamily="18" charset="0"/>
              </a:rPr>
              <a:t>техніці</a:t>
            </a:r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</a:rPr>
              <a:t>,</a:t>
            </a:r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</a:rPr>
              <a:t>в</a:t>
            </a:r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</a:rPr>
              <a:t>побуті</a:t>
            </a:r>
            <a:r>
              <a:rPr lang="ru-RU" b="1" dirty="0" smtClean="0">
                <a:latin typeface="Times New Roman" pitchFamily="18" charset="0"/>
              </a:rPr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uk-UA" sz="6000" b="1" dirty="0" smtClean="0">
                <a:solidFill>
                  <a:srgbClr val="FF0000"/>
                </a:solidFill>
              </a:rPr>
              <a:t>Дякую за увагу!</a:t>
            </a:r>
            <a:endParaRPr lang="uk-UA" sz="6000" b="1" dirty="0">
              <a:solidFill>
                <a:srgbClr val="FF0000"/>
              </a:solidFill>
            </a:endParaRPr>
          </a:p>
        </p:txBody>
      </p:sp>
      <p:pic>
        <p:nvPicPr>
          <p:cNvPr id="3" name="Picture 4" descr="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3736975" cy="3463925"/>
          </a:xfrm>
          <a:prstGeom prst="rect">
            <a:avLst/>
          </a:prstGeom>
          <a:noFill/>
        </p:spPr>
      </p:pic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2786050" y="1714488"/>
            <a:ext cx="2520950" cy="1368425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До </a:t>
            </a:r>
            <a:r>
              <a:rPr lang="ru-RU" dirty="0" err="1" smtClean="0"/>
              <a:t>побачення</a:t>
            </a:r>
            <a:r>
              <a:rPr lang="ru-RU" dirty="0" smtClean="0"/>
              <a:t>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42900" y="0"/>
            <a:ext cx="8458200" cy="157636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6600" dirty="0" smtClean="0">
                <a:solidFill>
                  <a:srgbClr val="FF0000"/>
                </a:solidFill>
              </a:rPr>
              <a:t>Означення:</a:t>
            </a:r>
            <a:endParaRPr lang="uk-UA" sz="66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3267997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b="1" i="1" dirty="0" smtClean="0"/>
              <a:t>В давнину слово </a:t>
            </a:r>
            <a:r>
              <a:rPr lang="uk-UA" b="1" i="1" dirty="0" smtClean="0">
                <a:solidFill>
                  <a:srgbClr val="FF3300"/>
                </a:solidFill>
              </a:rPr>
              <a:t>«симетрія»</a:t>
            </a:r>
            <a:r>
              <a:rPr lang="uk-UA" b="1" i="1" dirty="0" smtClean="0"/>
              <a:t> використовувалось  як «гармонія», «краса». Дійсно, в перекладі з грецької воно означає </a:t>
            </a:r>
            <a:r>
              <a:rPr lang="ru-RU" b="1" i="1" dirty="0" smtClean="0"/>
              <a:t>«</a:t>
            </a:r>
            <a:r>
              <a:rPr lang="uk-UA" b="1" i="1" dirty="0" err="1" smtClean="0"/>
              <a:t>співрозмірність</a:t>
            </a:r>
            <a:r>
              <a:rPr lang="uk-UA" b="1" i="1" dirty="0" smtClean="0"/>
              <a:t>, пропорційність, однаковість в розташуванні </a:t>
            </a:r>
            <a:r>
              <a:rPr lang="uk-UA" b="1" i="1" dirty="0" err="1" smtClean="0"/>
              <a:t>части</a:t>
            </a:r>
            <a:r>
              <a:rPr lang="ru-RU" b="1" i="1" dirty="0" err="1" smtClean="0"/>
              <a:t>н</a:t>
            </a:r>
            <a:r>
              <a:rPr lang="ru-RU" b="1" i="1" dirty="0" smtClean="0"/>
              <a:t>».</a:t>
            </a:r>
            <a:br>
              <a:rPr lang="ru-RU" b="1" i="1" dirty="0" smtClean="0"/>
            </a:b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uk-UA" sz="6600" dirty="0" smtClean="0">
                <a:solidFill>
                  <a:srgbClr val="FF0000"/>
                </a:solidFill>
              </a:rPr>
              <a:t>Основна мета:</a:t>
            </a:r>
            <a:endParaRPr lang="uk-UA" sz="66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оЗнайомити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учнів</a:t>
            </a:r>
            <a:r>
              <a:rPr lang="ru-RU" dirty="0" smtClean="0">
                <a:solidFill>
                  <a:schemeClr val="tx1"/>
                </a:solidFill>
              </a:rPr>
              <a:t> з </a:t>
            </a:r>
            <a:r>
              <a:rPr lang="ru-RU" dirty="0" err="1" smtClean="0">
                <a:solidFill>
                  <a:schemeClr val="tx1"/>
                </a:solidFill>
              </a:rPr>
              <a:t>симетрією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літературі</a:t>
            </a:r>
            <a:r>
              <a:rPr lang="ru-RU" dirty="0" smtClean="0">
                <a:solidFill>
                  <a:schemeClr val="tx1"/>
                </a:solidFill>
              </a:rPr>
              <a:t>, в </a:t>
            </a:r>
            <a:r>
              <a:rPr lang="ru-RU" dirty="0" err="1" smtClean="0">
                <a:solidFill>
                  <a:schemeClr val="tx1"/>
                </a:solidFill>
              </a:rPr>
              <a:t>архітектурі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природі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техніці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побуті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14282" y="357166"/>
            <a:ext cx="8458200" cy="12192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6600" dirty="0" smtClean="0">
                <a:solidFill>
                  <a:srgbClr val="FF0000"/>
                </a:solidFill>
              </a:rPr>
              <a:t>Зміст</a:t>
            </a:r>
            <a:endParaRPr lang="uk-UA" sz="66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0475" y="1857365"/>
            <a:ext cx="8686800" cy="4357717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>
              <a:lnSpc>
                <a:spcPct val="90000"/>
              </a:lnSpc>
              <a:buFont typeface="Wingdings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Симетрія в природі;</a:t>
            </a:r>
            <a:br>
              <a:rPr lang="uk-UA" dirty="0" smtClean="0">
                <a:solidFill>
                  <a:schemeClr val="tx1"/>
                </a:solidFill>
              </a:rPr>
            </a:b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500306"/>
            <a:ext cx="5142242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uk-UA" sz="4400" dirty="0" smtClean="0"/>
              <a:t>Симетрія в техніці</a:t>
            </a:r>
            <a:r>
              <a:rPr lang="ru-RU" sz="4400" dirty="0" smtClean="0"/>
              <a:t>;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078134"/>
            <a:ext cx="6500858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uk-UA" sz="4400" dirty="0" smtClean="0"/>
              <a:t>Симетрія  в побуті;</a:t>
            </a:r>
            <a:endParaRPr lang="uk-UA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3643314"/>
            <a:ext cx="8501122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uk-UA" sz="4400" dirty="0" smtClean="0"/>
              <a:t>Симетрія в  літературі;</a:t>
            </a:r>
            <a:endParaRPr lang="uk-UA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357694"/>
            <a:ext cx="71438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uk-UA" sz="4400" dirty="0" smtClean="0"/>
              <a:t>Симетрія</a:t>
            </a:r>
            <a:r>
              <a:rPr lang="uk-UA" sz="4400" b="1" dirty="0" smtClean="0"/>
              <a:t> </a:t>
            </a:r>
            <a:r>
              <a:rPr lang="uk-UA" sz="4400" dirty="0" smtClean="0"/>
              <a:t>в  архітектурі</a:t>
            </a:r>
            <a:r>
              <a:rPr lang="uk-UA" sz="4400" b="1" dirty="0" smtClean="0"/>
              <a:t>;</a:t>
            </a:r>
            <a:endParaRPr lang="uk-UA" sz="4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5072074"/>
            <a:ext cx="7215238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uk-UA" sz="4400" dirty="0" smtClean="0"/>
              <a:t>Симетрія в фізиці</a:t>
            </a:r>
            <a:endParaRPr lang="uk-UA" sz="4400" dirty="0">
              <a:hlinkClick r:id="" action="ppaction://noactio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14290"/>
            <a:ext cx="8686800" cy="85725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uk-UA" sz="6000" b="1" dirty="0" smtClean="0">
                <a:solidFill>
                  <a:srgbClr val="FF0000"/>
                </a:solidFill>
              </a:rPr>
              <a:t/>
            </a:r>
            <a:br>
              <a:rPr lang="uk-UA" sz="6000" b="1" dirty="0" smtClean="0">
                <a:solidFill>
                  <a:srgbClr val="FF0000"/>
                </a:solidFill>
              </a:rPr>
            </a:br>
            <a:r>
              <a:rPr lang="uk-UA" sz="6000" b="1" dirty="0" smtClean="0">
                <a:solidFill>
                  <a:srgbClr val="FF0000"/>
                </a:solidFill>
              </a:rPr>
              <a:t>Симетрія в літературі:</a:t>
            </a:r>
            <a:br>
              <a:rPr lang="uk-UA" sz="6000" b="1" dirty="0" smtClean="0">
                <a:solidFill>
                  <a:srgbClr val="FF0000"/>
                </a:solidFill>
              </a:rPr>
            </a:br>
            <a:endParaRPr lang="uk-UA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000" dirty="0" err="1" smtClean="0">
                <a:solidFill>
                  <a:srgbClr val="FF3300"/>
                </a:solidFill>
              </a:rPr>
              <a:t>Паліндром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абсолютний</a:t>
            </a:r>
            <a:r>
              <a:rPr lang="ru-RU" dirty="0" smtClean="0"/>
              <a:t> </a:t>
            </a:r>
            <a:r>
              <a:rPr lang="ru-RU" dirty="0" err="1" smtClean="0"/>
              <a:t>прояв</a:t>
            </a:r>
            <a:r>
              <a:rPr lang="ru-RU" dirty="0" smtClean="0"/>
              <a:t> </a:t>
            </a:r>
            <a:r>
              <a:rPr lang="ru-RU" dirty="0" err="1" smtClean="0"/>
              <a:t>симетрії</a:t>
            </a:r>
            <a:r>
              <a:rPr lang="ru-RU" dirty="0" smtClean="0"/>
              <a:t> в </a:t>
            </a:r>
            <a:r>
              <a:rPr lang="ru-RU" dirty="0" err="1" smtClean="0"/>
              <a:t>літературі</a:t>
            </a:r>
            <a:r>
              <a:rPr lang="ru-RU" dirty="0" smtClean="0"/>
              <a:t>. </a:t>
            </a:r>
            <a:r>
              <a:rPr lang="ru-RU" dirty="0" err="1" smtClean="0">
                <a:solidFill>
                  <a:srgbClr val="FFFF00"/>
                </a:solidFill>
              </a:rPr>
              <a:t>Наприклад</a:t>
            </a:r>
            <a:r>
              <a:rPr lang="ru-RU" dirty="0" smtClean="0">
                <a:solidFill>
                  <a:srgbClr val="FFFF00"/>
                </a:solidFill>
              </a:rPr>
              <a:t>:  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«А луна канула»,  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«А роза упала на лапу </a:t>
            </a:r>
            <a:r>
              <a:rPr lang="ru-RU" dirty="0" err="1" smtClean="0"/>
              <a:t>Азора</a:t>
            </a:r>
            <a:r>
              <a:rPr lang="ru-RU" dirty="0" smtClean="0"/>
              <a:t>». </a:t>
            </a:r>
          </a:p>
          <a:p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000" dirty="0" err="1" smtClean="0">
                <a:solidFill>
                  <a:srgbClr val="FF3300"/>
                </a:solidFill>
              </a:rPr>
              <a:t>Паліндром</a:t>
            </a:r>
            <a:r>
              <a:rPr lang="ru-RU" sz="4000" dirty="0" smtClean="0">
                <a:solidFill>
                  <a:srgbClr val="FF3300"/>
                </a:solidFill>
              </a:rPr>
              <a:t> В.Набокова: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solidFill>
                  <a:schemeClr val="tx1"/>
                </a:solidFill>
              </a:rPr>
              <a:t>Я ел мясо лося, млея... 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solidFill>
                  <a:schemeClr val="tx1"/>
                </a:solidFill>
              </a:rPr>
              <a:t>Рвал Эол алоэ, лавр. 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solidFill>
                  <a:schemeClr val="tx1"/>
                </a:solidFill>
              </a:rPr>
              <a:t>Те ему: "Ишь! И умеет Рвать!" 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solidFill>
                  <a:schemeClr val="tx1"/>
                </a:solidFill>
              </a:rPr>
              <a:t>Он им: "Я - минотавр!"  </a:t>
            </a:r>
            <a:r>
              <a:rPr lang="ru-RU" dirty="0" smtClean="0"/>
              <a:t>    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сим в жив природе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143512"/>
            <a:ext cx="1123950" cy="88582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28600" y="500042"/>
            <a:ext cx="8686800" cy="607223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sz="4400" dirty="0" smtClean="0">
                <a:solidFill>
                  <a:srgbClr val="FF0000"/>
                </a:solidFill>
              </a:rPr>
              <a:t>Симетрія в природі</a:t>
            </a:r>
            <a:br>
              <a:rPr lang="uk-UA" sz="4400" dirty="0" smtClean="0">
                <a:solidFill>
                  <a:srgbClr val="FF0000"/>
                </a:solidFill>
              </a:rPr>
            </a:br>
            <a:r>
              <a:rPr lang="uk-UA" sz="4400" dirty="0" smtClean="0">
                <a:solidFill>
                  <a:srgbClr val="FF0000"/>
                </a:solidFill>
              </a:rPr>
              <a:t/>
            </a:r>
            <a:br>
              <a:rPr lang="uk-UA" sz="4400" dirty="0" smtClean="0">
                <a:solidFill>
                  <a:srgbClr val="FF0000"/>
                </a:solidFill>
              </a:rPr>
            </a:br>
            <a:r>
              <a:rPr lang="uk-UA" sz="4400" dirty="0" smtClean="0">
                <a:solidFill>
                  <a:srgbClr val="FF0000"/>
                </a:solidFill>
              </a:rPr>
              <a:t/>
            </a:r>
            <a:br>
              <a:rPr lang="uk-UA" sz="4400" dirty="0" smtClean="0">
                <a:solidFill>
                  <a:srgbClr val="FF0000"/>
                </a:solidFill>
              </a:rPr>
            </a:br>
            <a:r>
              <a:rPr lang="uk-UA" sz="4400" dirty="0" smtClean="0">
                <a:solidFill>
                  <a:srgbClr val="FF0000"/>
                </a:solidFill>
              </a:rPr>
              <a:t/>
            </a:r>
            <a:br>
              <a:rPr lang="uk-UA" sz="4400" dirty="0" smtClean="0">
                <a:solidFill>
                  <a:srgbClr val="FF0000"/>
                </a:solidFill>
              </a:rPr>
            </a:br>
            <a:r>
              <a:rPr lang="uk-UA" sz="4400" dirty="0" smtClean="0">
                <a:solidFill>
                  <a:srgbClr val="FF0000"/>
                </a:solidFill>
              </a:rPr>
              <a:t/>
            </a:r>
            <a:br>
              <a:rPr lang="uk-UA" sz="4400" dirty="0" smtClean="0">
                <a:solidFill>
                  <a:srgbClr val="FF0000"/>
                </a:solidFill>
              </a:rPr>
            </a:br>
            <a:r>
              <a:rPr lang="uk-UA" sz="4400" dirty="0" smtClean="0">
                <a:solidFill>
                  <a:srgbClr val="FF0000"/>
                </a:solidFill>
              </a:rPr>
              <a:t/>
            </a:r>
            <a:br>
              <a:rPr lang="uk-UA" sz="4400" dirty="0" smtClean="0">
                <a:solidFill>
                  <a:srgbClr val="FF0000"/>
                </a:solidFill>
              </a:rPr>
            </a:br>
            <a:r>
              <a:rPr lang="uk-UA" sz="4400" dirty="0" smtClean="0">
                <a:solidFill>
                  <a:srgbClr val="FF0000"/>
                </a:solidFill>
              </a:rPr>
              <a:t/>
            </a:r>
            <a:br>
              <a:rPr lang="uk-UA" sz="4400" dirty="0" smtClean="0">
                <a:solidFill>
                  <a:srgbClr val="FF0000"/>
                </a:solidFill>
              </a:rPr>
            </a:br>
            <a:r>
              <a:rPr lang="uk-UA" sz="4400" dirty="0" smtClean="0">
                <a:solidFill>
                  <a:srgbClr val="FF0000"/>
                </a:solidFill>
              </a:rPr>
              <a:t/>
            </a:r>
            <a:br>
              <a:rPr lang="uk-UA" sz="4400" dirty="0" smtClean="0">
                <a:solidFill>
                  <a:srgbClr val="FF0000"/>
                </a:solidFill>
              </a:rPr>
            </a:br>
            <a:endParaRPr lang="uk-UA" sz="4400" dirty="0">
              <a:solidFill>
                <a:srgbClr val="FF0000"/>
              </a:solidFill>
            </a:endParaRPr>
          </a:p>
        </p:txBody>
      </p:sp>
      <p:pic>
        <p:nvPicPr>
          <p:cNvPr id="11" name="Picture 6" descr="бабочка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000240"/>
            <a:ext cx="2162175" cy="16287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4" descr="мор зв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357686" y="4929198"/>
            <a:ext cx="1162050" cy="1238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Picture 11" descr="C_009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54" y="3429000"/>
            <a:ext cx="1771650" cy="19716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Picture 10" descr="S00024I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14744" y="2071678"/>
            <a:ext cx="2681288" cy="19351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" name="Picture 9" descr="сим в жив природ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9632" y="4700599"/>
            <a:ext cx="1123950" cy="8858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043634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sz="4400" b="1" dirty="0" smtClean="0">
                <a:solidFill>
                  <a:srgbClr val="FF0000"/>
                </a:solidFill>
              </a:rPr>
              <a:t>Симетрія в архітектурі:</a:t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FF0000"/>
                </a:solidFill>
              </a:rPr>
              <a:t/>
            </a:r>
            <a:br>
              <a:rPr lang="uk-UA" sz="4400" b="1" dirty="0" smtClean="0">
                <a:solidFill>
                  <a:srgbClr val="FF0000"/>
                </a:solidFill>
              </a:rPr>
            </a:br>
            <a:endParaRPr lang="uk-UA" sz="4400" b="1" dirty="0">
              <a:solidFill>
                <a:srgbClr val="FF0000"/>
              </a:solidFill>
            </a:endParaRPr>
          </a:p>
        </p:txBody>
      </p:sp>
      <p:pic>
        <p:nvPicPr>
          <p:cNvPr id="4" name="Picture 10" descr="Собор С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773238"/>
            <a:ext cx="2413000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7" descr="ар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3860800"/>
            <a:ext cx="2016125" cy="2016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3143248"/>
            <a:ext cx="2581275" cy="3238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14" descr="C:\Program Files\Microsoft Office\MEDIA\CAGCAT10\j0301050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78823" y="4198607"/>
            <a:ext cx="1820570" cy="13405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6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07904" y="1677974"/>
            <a:ext cx="1998284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3257544" cy="44354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42910" y="1643050"/>
            <a:ext cx="3008313" cy="500066"/>
          </a:xfrm>
        </p:spPr>
        <p:txBody>
          <a:bodyPr>
            <a:normAutofit fontScale="25000" lnSpcReduction="20000"/>
          </a:bodyPr>
          <a:lstStyle/>
          <a:p>
            <a:r>
              <a:rPr lang="ru-RU" sz="24000" dirty="0" smtClean="0">
                <a:solidFill>
                  <a:srgbClr val="FF0000"/>
                </a:solidFill>
              </a:rPr>
              <a:t>Мечеть</a:t>
            </a:r>
            <a:r>
              <a:rPr lang="ru-RU" sz="6600" dirty="0" smtClean="0">
                <a:solidFill>
                  <a:srgbClr val="FF0000"/>
                </a:solidFill>
              </a:rPr>
              <a:t/>
            </a:r>
            <a:br>
              <a:rPr lang="ru-RU" sz="6600" dirty="0" smtClean="0">
                <a:solidFill>
                  <a:srgbClr val="FF0000"/>
                </a:solidFill>
              </a:rPr>
            </a:br>
            <a:r>
              <a:rPr lang="ru-RU" sz="24000" dirty="0" err="1" smtClean="0">
                <a:solidFill>
                  <a:srgbClr val="FF0000"/>
                </a:solidFill>
              </a:rPr>
              <a:t>Кул-Шариф</a:t>
            </a:r>
            <a:endParaRPr lang="uk-UA" sz="24000" dirty="0">
              <a:solidFill>
                <a:srgbClr val="FF0000"/>
              </a:solidFill>
            </a:endParaRPr>
          </a:p>
        </p:txBody>
      </p:sp>
      <p:pic>
        <p:nvPicPr>
          <p:cNvPr id="5" name="Picture 4" descr="Кул-Шариф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88043" y="609600"/>
            <a:ext cx="4714363" cy="4800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00B0F0"/>
      </a:hlink>
      <a:folHlink>
        <a:srgbClr val="FF79C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132</TotalTime>
  <Words>206</Words>
  <Application>Microsoft Office PowerPoint</Application>
  <PresentationFormat>Экран (4:3)</PresentationFormat>
  <Paragraphs>35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Calibri</vt:lpstr>
      <vt:lpstr>Franklin Gothic Book</vt:lpstr>
      <vt:lpstr>Franklin Gothic Medium</vt:lpstr>
      <vt:lpstr>Times New Roman</vt:lpstr>
      <vt:lpstr>Wingdings</vt:lpstr>
      <vt:lpstr>Wingdings 2</vt:lpstr>
      <vt:lpstr>Трек</vt:lpstr>
      <vt:lpstr>Симетрія –     навколо нас</vt:lpstr>
      <vt:lpstr>Презентация PowerPoint</vt:lpstr>
      <vt:lpstr>В давнину слово «симетрія» використовувалось  як «гармонія», «краса». Дійсно, в перекладі з грецької воно означає «співрозмірність, пропорційність, однаковість в розташуванні частин». </vt:lpstr>
      <vt:lpstr>оЗнайомити учнів з симетрією в літературі, в архітектурі, природі, техніці, побуті.</vt:lpstr>
      <vt:lpstr>Симетрія в природі; </vt:lpstr>
      <vt:lpstr> Симетрія в літературі: </vt:lpstr>
      <vt:lpstr>Симетрія в природі        </vt:lpstr>
      <vt:lpstr>Симетрія в архітектурі:        </vt:lpstr>
      <vt:lpstr>Презентация PowerPoint</vt:lpstr>
      <vt:lpstr>Симетрія в техніці        </vt:lpstr>
      <vt:lpstr>Симетрія в побуті        </vt:lpstr>
      <vt:lpstr>Симетрія у фізиці народження кристалу                                         всі тверді тіла                                                               складаються з         кристалів     </vt:lpstr>
      <vt:lpstr>Симерія сніжинок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Симетрія грає важливу роль в мистецтві: в архітектурі,  в музиці, в поезії; природі: у рослинах та тваринах, комахах; в техніці, в побуті.</vt:lpstr>
      <vt:lpstr>Дякую за увагу!</vt:lpstr>
    </vt:vector>
  </TitlesOfParts>
  <Company>MultiDVD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Симетрія –     навколо нас</dc:title>
  <dc:creator>Admin</dc:creator>
  <cp:lastModifiedBy>Valentin</cp:lastModifiedBy>
  <cp:revision>14</cp:revision>
  <dcterms:created xsi:type="dcterms:W3CDTF">2010-02-23T14:14:12Z</dcterms:created>
  <dcterms:modified xsi:type="dcterms:W3CDTF">2014-03-22T20:10:43Z</dcterms:modified>
</cp:coreProperties>
</file>